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38.xml" ContentType="application/vnd.openxmlformats-officedocument.presentationml.slide+xml"/>
  <Override PartName="/ppt/slides/slide61.xml" ContentType="application/vnd.openxmlformats-officedocument.presentationml.slide+xml"/>
  <Override PartName="/ppt/slides/slide3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7.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54.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ppt/notesSlides/notesSlide64.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slideMasters/slideMaster1.xml" ContentType="application/vnd.openxmlformats-officedocument.presentationml.slideMaster+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63.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47.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7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82" r:id="rId18"/>
    <p:sldId id="283" r:id="rId19"/>
    <p:sldId id="284"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7" r:id="rId53"/>
    <p:sldId id="338" r:id="rId54"/>
    <p:sldId id="339" r:id="rId55"/>
    <p:sldId id="340" r:id="rId56"/>
    <p:sldId id="341" r:id="rId57"/>
    <p:sldId id="342" r:id="rId58"/>
    <p:sldId id="343" r:id="rId59"/>
    <p:sldId id="344" r:id="rId60"/>
    <p:sldId id="351" r:id="rId61"/>
    <p:sldId id="352" r:id="rId62"/>
    <p:sldId id="353" r:id="rId63"/>
    <p:sldId id="354" r:id="rId64"/>
    <p:sldId id="357" r:id="rId65"/>
    <p:sldId id="358" r:id="rId66"/>
    <p:sldId id="359" r:id="rId67"/>
    <p:sldId id="360" r:id="rId68"/>
    <p:sldId id="361" r:id="rId69"/>
    <p:sldId id="362" r:id="rId70"/>
    <p:sldId id="363" r:id="rId71"/>
    <p:sldId id="364" r:id="rId72"/>
    <p:sldId id="365" r:id="rId73"/>
  </p:sldIdLst>
  <p:sldSz cx="9144000" cy="6858000" type="screen4x3"/>
  <p:notesSz cx="6858000" cy="9144000"/>
  <p:embeddedFontLst>
    <p:embeddedFont>
      <p:font typeface="Calibri Light" panose="020F0302020204030204" pitchFamily="34" charset="0"/>
      <p:regular r:id="rId75"/>
      <p:italic r:id="rId76"/>
    </p:embeddedFont>
    <p:embeddedFont>
      <p:font typeface="Cambria" panose="02040503050406030204" pitchFamily="18" charset="0"/>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Helvetica Neue" panose="020B0604020202020204" charset="0"/>
      <p:regular r:id="rId85"/>
      <p:bold r:id="rId86"/>
      <p:italic r:id="rId87"/>
      <p:boldItalic r:id="rId88"/>
    </p:embeddedFont>
    <p:embeddedFont>
      <p:font typeface="Constantia" panose="02030602050306030303" pitchFamily="18"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0" roundtripDataSignature="AMtx7miyq0TREqWhtlEBEJP5qBdmdByV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39C8A4-F4A1-4BD3-876B-D394654EDFD2}">
  <a:tblStyle styleId="{C739C8A4-F4A1-4BD3-876B-D394654EDFD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2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140" Type="http://customschemas.google.com/relationships/presentationmetadata" Target="metadata"/><Relationship Id="rId14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141" Type="http://schemas.openxmlformats.org/officeDocument/2006/relationships/presProps" Target="presProps.xml"/><Relationship Id="rId146"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47"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14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7759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yahoo.co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10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32" name="Google Shape;23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270162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lnSpc>
                <a:spcPct val="80000"/>
              </a:lnSpc>
              <a:spcBef>
                <a:spcPts val="0"/>
              </a:spcBef>
              <a:spcAft>
                <a:spcPts val="0"/>
              </a:spcAft>
              <a:buNone/>
            </a:pPr>
            <a:r>
              <a:rPr lang="en-US" sz="1110"/>
              <a:t>Circuit switching and packet switching are switching methods for connecting multiple communicating devices. Circuit communication is more suited for voice transmission but less suited for data transmission . An alternative and better solution for data transmission evolved called </a:t>
            </a:r>
            <a:r>
              <a:rPr lang="en-US" sz="1110" b="1"/>
              <a:t>packet switching</a:t>
            </a:r>
            <a:r>
              <a:rPr lang="en-US" sz="1110"/>
              <a:t>.</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An Analogy:</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Clr>
                <a:schemeClr val="dk1"/>
              </a:buClr>
              <a:buSzPts val="1110"/>
              <a:buFont typeface="Arial"/>
              <a:buNone/>
            </a:pPr>
            <a:r>
              <a:rPr lang="en-US" sz="1110"/>
              <a:t>Circuit switching can be understood by comparing it to a train and a train line.  The data in a circuit switch is the train whereas the physical medium is the train.</a:t>
            </a:r>
            <a:endParaRPr/>
          </a:p>
          <a:p>
            <a:pPr marL="171450" lvl="0" indent="-171450" algn="just" rtl="0">
              <a:lnSpc>
                <a:spcPct val="80000"/>
              </a:lnSpc>
              <a:spcBef>
                <a:spcPts val="0"/>
              </a:spcBef>
              <a:spcAft>
                <a:spcPts val="0"/>
              </a:spcAft>
              <a:buClr>
                <a:schemeClr val="dk1"/>
              </a:buClr>
              <a:buSzPts val="1110"/>
              <a:buFont typeface="Arial"/>
              <a:buChar char="•"/>
            </a:pPr>
            <a:r>
              <a:rPr lang="en-US" sz="1110"/>
              <a:t>Before using the line the train (data) should request for access.</a:t>
            </a:r>
            <a:endParaRPr/>
          </a:p>
          <a:p>
            <a:pPr marL="171450" lvl="0" indent="-171450" algn="just" rtl="0">
              <a:lnSpc>
                <a:spcPct val="80000"/>
              </a:lnSpc>
              <a:spcBef>
                <a:spcPts val="0"/>
              </a:spcBef>
              <a:spcAft>
                <a:spcPts val="0"/>
              </a:spcAft>
              <a:buClr>
                <a:schemeClr val="dk1"/>
              </a:buClr>
              <a:buSzPts val="1110"/>
              <a:buFont typeface="Arial"/>
              <a:buChar char="•"/>
            </a:pPr>
            <a:r>
              <a:rPr lang="en-US" sz="1110"/>
              <a:t>Once granted, it can move on this line. But it holds an exclusive access to the line and no other train can access the line while our train is  there.</a:t>
            </a:r>
            <a:endParaRPr/>
          </a:p>
          <a:p>
            <a:pPr marL="171450" lvl="0" indent="-171450" algn="just" rtl="0">
              <a:lnSpc>
                <a:spcPct val="80000"/>
              </a:lnSpc>
              <a:spcBef>
                <a:spcPts val="0"/>
              </a:spcBef>
              <a:spcAft>
                <a:spcPts val="0"/>
              </a:spcAft>
              <a:buClr>
                <a:schemeClr val="dk1"/>
              </a:buClr>
              <a:buSzPts val="1110"/>
              <a:buFont typeface="Arial"/>
              <a:buChar char="•"/>
            </a:pPr>
            <a:r>
              <a:rPr lang="en-US" sz="1110"/>
              <a:t>Though circuit switching allows guaranteed bandwidth, it has the overhead of asking and being granted permission and the added disadvantage of under utilization of the physical medium. Telephone lines are best example for circuit switching.</a:t>
            </a:r>
            <a:endParaRPr/>
          </a:p>
          <a:p>
            <a:pPr marL="171450" lvl="0" indent="-100965" algn="just" rtl="0">
              <a:lnSpc>
                <a:spcPct val="80000"/>
              </a:lnSpc>
              <a:spcBef>
                <a:spcPts val="0"/>
              </a:spcBef>
              <a:spcAft>
                <a:spcPts val="0"/>
              </a:spcAft>
              <a:buClr>
                <a:schemeClr val="dk1"/>
              </a:buClr>
              <a:buSzPts val="1110"/>
              <a:buFont typeface="Arial"/>
              <a:buNone/>
            </a:pPr>
            <a:endParaRPr sz="1110"/>
          </a:p>
          <a:p>
            <a:pPr marL="0" lvl="0" indent="0" algn="just" rtl="0">
              <a:lnSpc>
                <a:spcPct val="80000"/>
              </a:lnSpc>
              <a:spcBef>
                <a:spcPts val="0"/>
              </a:spcBef>
              <a:spcAft>
                <a:spcPts val="0"/>
              </a:spcAft>
              <a:buClr>
                <a:schemeClr val="dk1"/>
              </a:buClr>
              <a:buSzPts val="1110"/>
              <a:buFont typeface="Arial"/>
              <a:buNone/>
            </a:pPr>
            <a:r>
              <a:rPr lang="en-US" sz="1110"/>
              <a:t>For Packet switching, imagine data as cars and physical medium as the motorway. </a:t>
            </a:r>
            <a:endParaRPr/>
          </a:p>
          <a:p>
            <a:pPr marL="171450" lvl="0" indent="-171450" algn="just" rtl="0">
              <a:lnSpc>
                <a:spcPct val="80000"/>
              </a:lnSpc>
              <a:spcBef>
                <a:spcPts val="0"/>
              </a:spcBef>
              <a:spcAft>
                <a:spcPts val="0"/>
              </a:spcAft>
              <a:buClr>
                <a:schemeClr val="dk1"/>
              </a:buClr>
              <a:buSzPts val="1110"/>
              <a:buFont typeface="Arial"/>
              <a:buChar char="•"/>
            </a:pPr>
            <a:r>
              <a:rPr lang="en-US" sz="1110"/>
              <a:t>Data is not sent as a big chunk, rather broken into small packets and sent over the same channel being used by many other users. </a:t>
            </a:r>
            <a:endParaRPr/>
          </a:p>
          <a:p>
            <a:pPr marL="171450" lvl="0" indent="-171450" algn="just" rtl="0">
              <a:lnSpc>
                <a:spcPct val="80000"/>
              </a:lnSpc>
              <a:spcBef>
                <a:spcPts val="0"/>
              </a:spcBef>
              <a:spcAft>
                <a:spcPts val="0"/>
              </a:spcAft>
              <a:buClr>
                <a:schemeClr val="dk1"/>
              </a:buClr>
              <a:buSzPts val="1110"/>
              <a:buFont typeface="Arial"/>
              <a:buChar char="•"/>
            </a:pPr>
            <a:r>
              <a:rPr lang="en-US" sz="1110"/>
              <a:t>There’s no access permission required, we simply jump onto the car and go.</a:t>
            </a:r>
            <a:endParaRPr/>
          </a:p>
          <a:p>
            <a:pPr marL="171450" lvl="0" indent="-171450" algn="just" rtl="0">
              <a:lnSpc>
                <a:spcPct val="80000"/>
              </a:lnSpc>
              <a:spcBef>
                <a:spcPts val="0"/>
              </a:spcBef>
              <a:spcAft>
                <a:spcPts val="0"/>
              </a:spcAft>
              <a:buClr>
                <a:schemeClr val="dk1"/>
              </a:buClr>
              <a:buSzPts val="1110"/>
              <a:buFont typeface="Arial"/>
              <a:buChar char="•"/>
            </a:pPr>
            <a:r>
              <a:rPr lang="en-US" sz="1110"/>
              <a:t>Besides the channel utilization is very good since many cars can travel on the same motorway at the same time. </a:t>
            </a:r>
            <a:endParaRPr/>
          </a:p>
          <a:p>
            <a:pPr marL="171450" lvl="0" indent="-171450" algn="just" rtl="0">
              <a:lnSpc>
                <a:spcPct val="80000"/>
              </a:lnSpc>
              <a:spcBef>
                <a:spcPts val="0"/>
              </a:spcBef>
              <a:spcAft>
                <a:spcPts val="0"/>
              </a:spcAft>
              <a:buClr>
                <a:schemeClr val="dk1"/>
              </a:buClr>
              <a:buSzPts val="1110"/>
              <a:buFont typeface="Arial"/>
              <a:buChar char="•"/>
            </a:pPr>
            <a:r>
              <a:rPr lang="en-US" sz="1110"/>
              <a:t>However, there is no guaranteed bandwidth, if too many cars use the motorway at the same time it would crowd and eventually stop.</a:t>
            </a:r>
            <a:endParaRPr/>
          </a:p>
          <a:p>
            <a:pPr marL="0" lvl="0" indent="0" algn="just" rtl="0">
              <a:lnSpc>
                <a:spcPct val="80000"/>
              </a:lnSpc>
              <a:spcBef>
                <a:spcPts val="0"/>
              </a:spcBef>
              <a:spcAft>
                <a:spcPts val="0"/>
              </a:spcAft>
              <a:buNone/>
            </a:pPr>
            <a:endParaRPr sz="1110"/>
          </a:p>
          <a:p>
            <a:pPr marL="0" marR="0" lvl="0" indent="0" algn="just" rtl="0">
              <a:lnSpc>
                <a:spcPct val="80000"/>
              </a:lnSpc>
              <a:spcBef>
                <a:spcPts val="0"/>
              </a:spcBef>
              <a:spcAft>
                <a:spcPts val="0"/>
              </a:spcAft>
              <a:buClr>
                <a:schemeClr val="dk1"/>
              </a:buClr>
              <a:buSzPts val="1110"/>
              <a:buFont typeface="Calibri"/>
              <a:buNone/>
            </a:pPr>
            <a:r>
              <a:rPr lang="en-US" sz="1110"/>
              <a:t>Source: https://assignmentlanka.wordpress.com/2009/08/17/packet-switched-vs-circuit-switched/</a:t>
            </a:r>
            <a:endParaRPr sz="1110"/>
          </a:p>
          <a:p>
            <a:pPr marL="0" lvl="0" indent="0" algn="just" rtl="0">
              <a:lnSpc>
                <a:spcPct val="80000"/>
              </a:lnSpc>
              <a:spcBef>
                <a:spcPts val="0"/>
              </a:spcBef>
              <a:spcAft>
                <a:spcPts val="0"/>
              </a:spcAft>
              <a:buNone/>
            </a:pPr>
            <a:endParaRPr sz="1110"/>
          </a:p>
        </p:txBody>
      </p:sp>
      <p:sp>
        <p:nvSpPr>
          <p:cNvPr id="241" name="Google Shape;24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864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1" name="Google Shape;25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79157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The term </a:t>
            </a:r>
            <a:r>
              <a:rPr lang="en-US" sz="1200" b="0" i="1">
                <a:solidFill>
                  <a:schemeClr val="dk1"/>
                </a:solidFill>
                <a:latin typeface="Calibri"/>
                <a:ea typeface="Calibri"/>
                <a:cs typeface="Calibri"/>
                <a:sym typeface="Calibri"/>
              </a:rPr>
              <a:t>Ethernet </a:t>
            </a:r>
            <a:r>
              <a:rPr lang="en-US" sz="1200" b="0" i="0">
                <a:solidFill>
                  <a:schemeClr val="dk1"/>
                </a:solidFill>
                <a:latin typeface="Calibri"/>
                <a:ea typeface="Calibri"/>
                <a:cs typeface="Calibri"/>
                <a:sym typeface="Calibri"/>
              </a:rPr>
              <a:t>refers to the family of local area network (LAN) implementations that includes three principal categories:</a:t>
            </a:r>
            <a:endParaRPr/>
          </a:p>
          <a:p>
            <a:pPr marL="171450" lvl="0" indent="-171450" algn="just" rtl="0">
              <a:spcBef>
                <a:spcPts val="0"/>
              </a:spcBef>
              <a:spcAft>
                <a:spcPts val="0"/>
              </a:spcAft>
              <a:buClr>
                <a:schemeClr val="dk1"/>
              </a:buClr>
              <a:buSzPts val="1200"/>
              <a:buFont typeface="Arial"/>
              <a:buChar char="•"/>
            </a:pPr>
            <a:r>
              <a:rPr lang="en-US" sz="1200" b="0" i="1">
                <a:solidFill>
                  <a:schemeClr val="dk1"/>
                </a:solidFill>
                <a:latin typeface="Calibri"/>
                <a:ea typeface="Calibri"/>
                <a:cs typeface="Calibri"/>
                <a:sym typeface="Calibri"/>
              </a:rPr>
              <a:t>Ethernet and IEEE 802.3</a:t>
            </a:r>
            <a:r>
              <a:rPr lang="en-US" sz="1200" b="0" i="0">
                <a:solidFill>
                  <a:schemeClr val="dk1"/>
                </a:solidFill>
                <a:latin typeface="Calibri"/>
                <a:ea typeface="Calibri"/>
                <a:cs typeface="Calibri"/>
                <a:sym typeface="Calibri"/>
              </a:rPr>
              <a:t>---LAN specifications that operate at 10 Mbps over coaxial cable.</a:t>
            </a:r>
            <a:endParaRPr/>
          </a:p>
          <a:p>
            <a:pPr marL="171450" lvl="0" indent="-171450" algn="just" rtl="0">
              <a:spcBef>
                <a:spcPts val="0"/>
              </a:spcBef>
              <a:spcAft>
                <a:spcPts val="0"/>
              </a:spcAft>
              <a:buClr>
                <a:schemeClr val="dk1"/>
              </a:buClr>
              <a:buSzPts val="1200"/>
              <a:buFont typeface="Arial"/>
              <a:buChar char="•"/>
            </a:pPr>
            <a:r>
              <a:rPr lang="en-US" sz="1200" b="0" i="1">
                <a:solidFill>
                  <a:schemeClr val="dk1"/>
                </a:solidFill>
                <a:latin typeface="Calibri"/>
                <a:ea typeface="Calibri"/>
                <a:cs typeface="Calibri"/>
                <a:sym typeface="Calibri"/>
              </a:rPr>
              <a:t>100-Mbps Ethernet</a:t>
            </a:r>
            <a:r>
              <a:rPr lang="en-US" sz="1200" b="0" i="0">
                <a:solidFill>
                  <a:schemeClr val="dk1"/>
                </a:solidFill>
                <a:latin typeface="Calibri"/>
                <a:ea typeface="Calibri"/>
                <a:cs typeface="Calibri"/>
                <a:sym typeface="Calibri"/>
              </a:rPr>
              <a:t>---A single LAN specification, also known as Fast Ethernet, that operates at 100 Mbps over twisted-pair cable.</a:t>
            </a:r>
            <a:endParaRPr/>
          </a:p>
          <a:p>
            <a:pPr marL="171450" lvl="0" indent="-171450" algn="just" rtl="0">
              <a:spcBef>
                <a:spcPts val="0"/>
              </a:spcBef>
              <a:spcAft>
                <a:spcPts val="0"/>
              </a:spcAft>
              <a:buClr>
                <a:schemeClr val="dk1"/>
              </a:buClr>
              <a:buSzPts val="1200"/>
              <a:buFont typeface="Arial"/>
              <a:buChar char="•"/>
            </a:pPr>
            <a:r>
              <a:rPr lang="en-US" sz="1200" b="0" i="1">
                <a:solidFill>
                  <a:schemeClr val="dk1"/>
                </a:solidFill>
                <a:latin typeface="Calibri"/>
                <a:ea typeface="Calibri"/>
                <a:cs typeface="Calibri"/>
                <a:sym typeface="Calibri"/>
              </a:rPr>
              <a:t>1000-Mbps Ethernet</a:t>
            </a:r>
            <a:r>
              <a:rPr lang="en-US" sz="1200" b="0" i="0">
                <a:solidFill>
                  <a:schemeClr val="dk1"/>
                </a:solidFill>
                <a:latin typeface="Calibri"/>
                <a:ea typeface="Calibri"/>
                <a:cs typeface="Calibri"/>
                <a:sym typeface="Calibri"/>
              </a:rPr>
              <a:t>---A single LAN specification, also known as Gigabit Ethernet, that operates at 1000 Mbps (1 Gbps) over fiber and twisted-pair cables.</a:t>
            </a:r>
            <a:endParaRPr/>
          </a:p>
          <a:p>
            <a:pPr marL="171450" lvl="0" indent="-95250" algn="just" rtl="0">
              <a:spcBef>
                <a:spcPts val="0"/>
              </a:spcBef>
              <a:spcAft>
                <a:spcPts val="0"/>
              </a:spcAft>
              <a:buClr>
                <a:schemeClr val="dk1"/>
              </a:buClr>
              <a:buSzPts val="1200"/>
              <a:buFont typeface="Arial"/>
              <a:buNone/>
            </a:pPr>
            <a:endParaRPr/>
          </a:p>
          <a:p>
            <a:pPr marL="0" lvl="0" indent="0" algn="just" rtl="0">
              <a:spcBef>
                <a:spcPts val="0"/>
              </a:spcBef>
              <a:spcAft>
                <a:spcPts val="0"/>
              </a:spcAft>
              <a:buNone/>
            </a:pPr>
            <a:endParaRPr/>
          </a:p>
        </p:txBody>
      </p:sp>
      <p:sp>
        <p:nvSpPr>
          <p:cNvPr id="271" name="Google Shape;27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671886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0" name="Google Shape;28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250495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marR="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marR="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marR="0" lvl="0" indent="0" algn="just" rtl="0">
              <a:lnSpc>
                <a:spcPct val="80000"/>
              </a:lnSpc>
              <a:spcBef>
                <a:spcPts val="0"/>
              </a:spcBef>
              <a:spcAft>
                <a:spcPts val="0"/>
              </a:spcAft>
              <a:buClr>
                <a:schemeClr val="dk1"/>
              </a:buClr>
              <a:buSzPts val="1110"/>
              <a:buFont typeface="Times New Roman"/>
              <a:buNone/>
            </a:pPr>
            <a:r>
              <a:rPr lang="en-US" sz="1110">
                <a:latin typeface="Times New Roman"/>
                <a:ea typeface="Times New Roman"/>
                <a:cs typeface="Times New Roman"/>
                <a:sym typeface="Times New Roman"/>
              </a:rPr>
              <a:t>ARPANET was not the only network at this time around. A lot of similar networks had popped up all around the world. And thanks to TCP/IP the exchange of data packets between different networks was made possible. As a result </a:t>
            </a:r>
            <a:r>
              <a:rPr lang="en-US" sz="1110">
                <a:solidFill>
                  <a:srgbClr val="FF0000"/>
                </a:solidFill>
                <a:latin typeface="Times New Roman"/>
                <a:ea typeface="Times New Roman"/>
                <a:cs typeface="Times New Roman"/>
                <a:sym typeface="Times New Roman"/>
              </a:rPr>
              <a:t>different networks connected to form one big network</a:t>
            </a:r>
            <a:r>
              <a:rPr lang="en-US" sz="1110">
                <a:latin typeface="Times New Roman"/>
                <a:ea typeface="Times New Roman"/>
                <a:cs typeface="Times New Roman"/>
                <a:sym typeface="Times New Roman"/>
              </a:rPr>
              <a:t>. </a:t>
            </a:r>
            <a:endParaRPr/>
          </a:p>
          <a:p>
            <a:pPr marL="0" marR="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110" b="0" i="0">
                <a:solidFill>
                  <a:schemeClr val="dk1"/>
                </a:solidFill>
                <a:latin typeface="Calibri"/>
                <a:ea typeface="Calibri"/>
                <a:cs typeface="Calibri"/>
                <a:sym typeface="Calibri"/>
              </a:rPr>
              <a:t>Transmission Control Protocol:</a:t>
            </a:r>
            <a:endParaRPr/>
          </a:p>
          <a:p>
            <a:pPr marL="0" lvl="0" indent="0" algn="just" rtl="0">
              <a:lnSpc>
                <a:spcPct val="80000"/>
              </a:lnSpc>
              <a:spcBef>
                <a:spcPts val="0"/>
              </a:spcBef>
              <a:spcAft>
                <a:spcPts val="0"/>
              </a:spcAft>
              <a:buNone/>
            </a:pPr>
            <a:endParaRPr sz="1110" b="0" i="0">
              <a:solidFill>
                <a:schemeClr val="dk1"/>
              </a:solidFill>
              <a:latin typeface="Calibri"/>
              <a:ea typeface="Calibri"/>
              <a:cs typeface="Calibri"/>
              <a:sym typeface="Calibri"/>
            </a:endParaRPr>
          </a:p>
          <a:p>
            <a:pPr marL="171450" lvl="0" indent="-171450" algn="just" rtl="0">
              <a:lnSpc>
                <a:spcPct val="80000"/>
              </a:lnSpc>
              <a:spcBef>
                <a:spcPts val="0"/>
              </a:spcBef>
              <a:spcAft>
                <a:spcPts val="0"/>
              </a:spcAft>
              <a:buClr>
                <a:schemeClr val="dk1"/>
              </a:buClr>
              <a:buSzPts val="1110"/>
              <a:buFont typeface="Arial"/>
              <a:buChar char="•"/>
            </a:pPr>
            <a:r>
              <a:rPr lang="en-US" sz="1110" b="0" i="0">
                <a:solidFill>
                  <a:schemeClr val="dk1"/>
                </a:solidFill>
                <a:latin typeface="Calibri"/>
                <a:ea typeface="Calibri"/>
                <a:cs typeface="Calibri"/>
                <a:sym typeface="Calibri"/>
              </a:rPr>
              <a:t>When a user sends or retrieves information across the Internet – e.g., access Web pages or upload files to a server - the TCP on the sender’s machine breaks the message into packets and sends them out. </a:t>
            </a:r>
            <a:endParaRPr/>
          </a:p>
          <a:p>
            <a:pPr marL="171450" lvl="0" indent="-171450" algn="just" rtl="0">
              <a:lnSpc>
                <a:spcPct val="80000"/>
              </a:lnSpc>
              <a:spcBef>
                <a:spcPts val="0"/>
              </a:spcBef>
              <a:spcAft>
                <a:spcPts val="0"/>
              </a:spcAft>
              <a:buClr>
                <a:schemeClr val="dk1"/>
              </a:buClr>
              <a:buSzPts val="1110"/>
              <a:buFont typeface="Arial"/>
              <a:buChar char="•"/>
            </a:pPr>
            <a:r>
              <a:rPr lang="en-US" sz="1110" b="0" i="0">
                <a:solidFill>
                  <a:schemeClr val="dk1"/>
                </a:solidFill>
                <a:latin typeface="Calibri"/>
                <a:ea typeface="Calibri"/>
                <a:cs typeface="Calibri"/>
                <a:sym typeface="Calibri"/>
              </a:rPr>
              <a:t>The IP is the part of the protocol concerned with “the addressing and forwarding” of those individual packets. The IP is a critical part of our daily Internet experience: without it, it would be practically impossible to locate the information we are looking for among the billions of machines connected to the network today.</a:t>
            </a:r>
            <a:endParaRPr/>
          </a:p>
          <a:p>
            <a:pPr marL="171450" marR="0" lvl="0" indent="-171450" algn="just" rtl="0">
              <a:lnSpc>
                <a:spcPct val="80000"/>
              </a:lnSpc>
              <a:spcBef>
                <a:spcPts val="0"/>
              </a:spcBef>
              <a:spcAft>
                <a:spcPts val="0"/>
              </a:spcAft>
              <a:buClr>
                <a:schemeClr val="dk1"/>
              </a:buClr>
              <a:buSzPts val="1110"/>
              <a:buFont typeface="Arial"/>
              <a:buChar char="•"/>
            </a:pPr>
            <a:r>
              <a:rPr lang="en-US" sz="1110">
                <a:latin typeface="Times New Roman"/>
                <a:ea typeface="Times New Roman"/>
                <a:cs typeface="Times New Roman"/>
                <a:sym typeface="Times New Roman"/>
              </a:rPr>
              <a:t>In TCP/IP each host on the internet is given a unique  numeric address called the ‘</a:t>
            </a:r>
            <a:r>
              <a:rPr lang="en-US" sz="1110">
                <a:solidFill>
                  <a:srgbClr val="FF0000"/>
                </a:solidFill>
                <a:latin typeface="Times New Roman"/>
                <a:ea typeface="Times New Roman"/>
                <a:cs typeface="Times New Roman"/>
                <a:sym typeface="Times New Roman"/>
              </a:rPr>
              <a:t>Internet Protocol Address</a:t>
            </a:r>
            <a:r>
              <a:rPr lang="en-US" sz="1110">
                <a:latin typeface="Times New Roman"/>
                <a:ea typeface="Times New Roman"/>
                <a:cs typeface="Times New Roman"/>
                <a:sym typeface="Times New Roman"/>
              </a:rPr>
              <a:t>’ or ‘</a:t>
            </a:r>
            <a:r>
              <a:rPr lang="en-US" sz="1110">
                <a:solidFill>
                  <a:srgbClr val="FF0000"/>
                </a:solidFill>
                <a:latin typeface="Times New Roman"/>
                <a:ea typeface="Times New Roman"/>
                <a:cs typeface="Times New Roman"/>
                <a:sym typeface="Times New Roman"/>
              </a:rPr>
              <a:t>IP address</a:t>
            </a:r>
            <a:r>
              <a:rPr lang="en-US" sz="1110">
                <a:latin typeface="Times New Roman"/>
                <a:ea typeface="Times New Roman"/>
                <a:cs typeface="Times New Roman"/>
                <a:sym typeface="Times New Roman"/>
              </a:rPr>
              <a:t>’ which can be used by other devices to identify and communicate with it. </a:t>
            </a:r>
            <a:endParaRPr/>
          </a:p>
          <a:p>
            <a:pPr marL="171450" marR="0" lvl="0" indent="-171450" algn="just" rtl="0">
              <a:lnSpc>
                <a:spcPct val="80000"/>
              </a:lnSpc>
              <a:spcBef>
                <a:spcPts val="0"/>
              </a:spcBef>
              <a:spcAft>
                <a:spcPts val="0"/>
              </a:spcAft>
              <a:buClr>
                <a:schemeClr val="dk1"/>
              </a:buClr>
              <a:buSzPts val="1110"/>
              <a:buFont typeface="Arial"/>
              <a:buChar char="•"/>
            </a:pPr>
            <a:r>
              <a:rPr lang="en-US" sz="1110" b="0" i="0">
                <a:solidFill>
                  <a:schemeClr val="dk1"/>
                </a:solidFill>
                <a:latin typeface="Calibri"/>
                <a:ea typeface="Calibri"/>
                <a:cs typeface="Calibri"/>
                <a:sym typeface="Calibri"/>
              </a:rPr>
              <a:t>On the receiving end, the TCP helps reassemble all the packets into the original messages, checking errors and sequence order. Thanks to TCP/IP the exchange of data packets between different and distant networks was finally possible.</a:t>
            </a:r>
            <a:endParaRPr/>
          </a:p>
          <a:p>
            <a:pPr marL="0" lvl="0" indent="0" algn="just" rtl="0">
              <a:lnSpc>
                <a:spcPct val="80000"/>
              </a:lnSpc>
              <a:spcBef>
                <a:spcPts val="0"/>
              </a:spcBef>
              <a:spcAft>
                <a:spcPts val="0"/>
              </a:spcAft>
              <a:buNone/>
            </a:pPr>
            <a:endParaRPr sz="1110" b="0" i="0">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110" b="0" i="0">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110" b="0" i="0">
                <a:solidFill>
                  <a:schemeClr val="dk1"/>
                </a:solidFill>
                <a:latin typeface="Calibri"/>
                <a:ea typeface="Calibri"/>
                <a:cs typeface="Calibri"/>
                <a:sym typeface="Calibri"/>
              </a:rPr>
              <a:t>Source: http://theconversation.com/how-the-internet-was-born-from-the-arpanet-to-the-internet-68072</a:t>
            </a:r>
            <a:endParaRPr sz="1110"/>
          </a:p>
          <a:p>
            <a:pPr marL="0" lvl="0" indent="0" algn="just" rtl="0">
              <a:lnSpc>
                <a:spcPct val="80000"/>
              </a:lnSpc>
              <a:spcBef>
                <a:spcPts val="0"/>
              </a:spcBef>
              <a:spcAft>
                <a:spcPts val="0"/>
              </a:spcAft>
              <a:buNone/>
            </a:pPr>
            <a:endParaRPr sz="1110"/>
          </a:p>
        </p:txBody>
      </p:sp>
      <p:sp>
        <p:nvSpPr>
          <p:cNvPr id="291" name="Google Shape;291;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80582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02" name="Google Shape;30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7583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Internet Design Principles: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Design principles play a vital role in the architecture of the internet. The most important thing to remember is that the information and communication technology industry is changing continuously. This implies that the design principles are subjected to change as well. Principles that were relevant a few years ago are outdated today, the same applies to today’s principles.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paper called </a:t>
            </a:r>
            <a:r>
              <a:rPr lang="en-US" sz="1200" b="1">
                <a:solidFill>
                  <a:schemeClr val="dk1"/>
                </a:solidFill>
                <a:latin typeface="Calibri"/>
                <a:ea typeface="Calibri"/>
                <a:cs typeface="Calibri"/>
                <a:sym typeface="Calibri"/>
              </a:rPr>
              <a:t>“The Design Philosophy of the DARPA Internet Protocols” </a:t>
            </a:r>
            <a:r>
              <a:rPr lang="en-US" sz="1200">
                <a:solidFill>
                  <a:schemeClr val="dk1"/>
                </a:solidFill>
                <a:latin typeface="Calibri"/>
                <a:ea typeface="Calibri"/>
                <a:cs typeface="Calibri"/>
                <a:sym typeface="Calibri"/>
              </a:rPr>
              <a:t>written by Dave Clark in 1988 is considered a breakthrough in the area of internet design. The solution provided by Clark is in in fact how the internet is currently implemented.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According to Clark, </a:t>
            </a:r>
            <a:r>
              <a:rPr lang="en-US" sz="1200" b="1" i="1">
                <a:solidFill>
                  <a:schemeClr val="dk1"/>
                </a:solidFill>
                <a:latin typeface="Calibri"/>
                <a:ea typeface="Calibri"/>
                <a:cs typeface="Calibri"/>
                <a:sym typeface="Calibri"/>
              </a:rPr>
              <a:t>“The internet design philosophy has changed considerably from the first proposal to the current standards.” </a:t>
            </a:r>
            <a:r>
              <a:rPr lang="en-US" sz="1200">
                <a:solidFill>
                  <a:schemeClr val="dk1"/>
                </a:solidFill>
                <a:latin typeface="Calibri"/>
                <a:ea typeface="Calibri"/>
                <a:cs typeface="Calibri"/>
                <a:sym typeface="Calibri"/>
              </a:rPr>
              <a:t>For example, the idea of a datagram, or connectionless service, was not emphasized in the initial design but today it is one of the defining characteristic of the protocol.</a:t>
            </a:r>
            <a:endParaRPr/>
          </a:p>
          <a:p>
            <a:pPr marL="0" lvl="0" indent="0" algn="l" rtl="0">
              <a:spcBef>
                <a:spcPts val="0"/>
              </a:spcBef>
              <a:spcAft>
                <a:spcPts val="0"/>
              </a:spcAft>
              <a:buNone/>
            </a:pPr>
            <a:endParaRPr/>
          </a:p>
        </p:txBody>
      </p:sp>
      <p:sp>
        <p:nvSpPr>
          <p:cNvPr id="375" name="Google Shape;37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906955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110"/>
              <a:buFont typeface="Times New Roman"/>
              <a:buNone/>
            </a:pPr>
            <a:r>
              <a:rPr lang="en-US" sz="1110" b="1">
                <a:latin typeface="Times New Roman"/>
                <a:ea typeface="Times New Roman"/>
                <a:cs typeface="Times New Roman"/>
                <a:sym typeface="Times New Roman"/>
              </a:rPr>
              <a:t>1. The </a:t>
            </a:r>
            <a:r>
              <a:rPr lang="en-US" sz="1110" b="1">
                <a:solidFill>
                  <a:srgbClr val="C00000"/>
                </a:solidFill>
                <a:latin typeface="Times New Roman"/>
                <a:ea typeface="Times New Roman"/>
                <a:cs typeface="Times New Roman"/>
                <a:sym typeface="Times New Roman"/>
              </a:rPr>
              <a:t>fundamental goal </a:t>
            </a:r>
            <a:r>
              <a:rPr lang="en-US" sz="1110" b="1">
                <a:latin typeface="Times New Roman"/>
                <a:ea typeface="Times New Roman"/>
                <a:cs typeface="Times New Roman"/>
                <a:sym typeface="Times New Roman"/>
              </a:rPr>
              <a:t>of the internet architecture is to develop an effective technique for </a:t>
            </a:r>
            <a:r>
              <a:rPr lang="en-US" sz="1110" b="1" i="1">
                <a:solidFill>
                  <a:srgbClr val="C00000"/>
                </a:solidFill>
                <a:latin typeface="Times New Roman"/>
                <a:ea typeface="Times New Roman"/>
                <a:cs typeface="Times New Roman"/>
                <a:sym typeface="Times New Roman"/>
              </a:rPr>
              <a:t>multiplexed utilization of existing interconnected networks.</a:t>
            </a:r>
            <a:r>
              <a:rPr lang="en-US" sz="1110" b="1" i="1">
                <a:latin typeface="Times New Roman"/>
                <a:ea typeface="Times New Roman"/>
                <a:cs typeface="Times New Roman"/>
                <a:sym typeface="Times New Roman"/>
              </a:rPr>
              <a:t> </a:t>
            </a:r>
            <a:endParaRPr/>
          </a:p>
          <a:p>
            <a:pPr marL="0" lvl="0" indent="0" algn="just" rtl="0">
              <a:lnSpc>
                <a:spcPct val="80000"/>
              </a:lnSpc>
              <a:spcBef>
                <a:spcPts val="0"/>
              </a:spcBef>
              <a:spcAft>
                <a:spcPts val="0"/>
              </a:spcAft>
              <a:buClr>
                <a:schemeClr val="dk1"/>
              </a:buClr>
              <a:buSzPts val="1110"/>
              <a:buFont typeface="Times New Roman"/>
              <a:buNone/>
            </a:pPr>
            <a:r>
              <a:rPr lang="en-US" sz="1110">
                <a:latin typeface="Times New Roman"/>
                <a:ea typeface="Times New Roman"/>
                <a:cs typeface="Times New Roman"/>
                <a:sym typeface="Times New Roman"/>
              </a:rPr>
              <a:t>Multiplexing is nothing but sharing – sharing a single communication channel. </a:t>
            </a:r>
            <a:endParaRPr/>
          </a:p>
          <a:p>
            <a:pPr marL="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110">
                <a:latin typeface="Times New Roman"/>
                <a:ea typeface="Times New Roman"/>
                <a:cs typeface="Times New Roman"/>
                <a:sym typeface="Times New Roman"/>
              </a:rPr>
              <a:t>2. </a:t>
            </a:r>
            <a:r>
              <a:rPr lang="en-US" sz="1110" b="1">
                <a:solidFill>
                  <a:schemeClr val="dk1"/>
                </a:solidFill>
                <a:latin typeface="Calibri"/>
                <a:ea typeface="Calibri"/>
                <a:cs typeface="Calibri"/>
                <a:sym typeface="Calibri"/>
              </a:rPr>
              <a:t>Survivability in the face of failure: </a:t>
            </a:r>
            <a:r>
              <a:rPr lang="en-US" sz="1110">
                <a:solidFill>
                  <a:schemeClr val="dk1"/>
                </a:solidFill>
                <a:latin typeface="Calibri"/>
                <a:ea typeface="Calibri"/>
                <a:cs typeface="Calibri"/>
                <a:sym typeface="Calibri"/>
              </a:rPr>
              <a:t>The most significant use of internet is communication and exchange of information. Information and communication are critical to our systems and society upon which the economy depends. Likewise the communication networks are critical infrastructure whose failure would destroy our economies. At any given time there may be network problems in some or the other part of the world. This network outage could be because of accidents like cable cuts, human errors including incorrect maintenance, natural disasters or hardware/software failures. But, this should not result in complete loss of communication over the internet. Survivability is defined as the ability of the internet to keep up the communication services despite loss of networks or gateways.  </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017" b="1">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3. </a:t>
            </a:r>
            <a:r>
              <a:rPr lang="en-US" sz="1110" b="1">
                <a:solidFill>
                  <a:schemeClr val="dk1"/>
                </a:solidFill>
                <a:latin typeface="Calibri"/>
                <a:ea typeface="Calibri"/>
                <a:cs typeface="Calibri"/>
                <a:sym typeface="Calibri"/>
              </a:rPr>
              <a:t>Types of Services: </a:t>
            </a:r>
            <a:r>
              <a:rPr lang="en-US" sz="1110">
                <a:solidFill>
                  <a:schemeClr val="dk1"/>
                </a:solidFill>
                <a:latin typeface="Calibri"/>
                <a:ea typeface="Calibri"/>
                <a:cs typeface="Calibri"/>
                <a:sym typeface="Calibri"/>
              </a:rPr>
              <a:t>The internet must support multiple types of services at the transport service level including TCP and UDP. The Internet Protocol at the network level provides a </a:t>
            </a:r>
            <a:r>
              <a:rPr lang="en-US" sz="1110" b="1" i="1">
                <a:solidFill>
                  <a:schemeClr val="dk1"/>
                </a:solidFill>
                <a:latin typeface="Calibri"/>
                <a:ea typeface="Calibri"/>
                <a:cs typeface="Calibri"/>
                <a:sym typeface="Calibri"/>
              </a:rPr>
              <a:t>‘best effort service’ </a:t>
            </a:r>
            <a:r>
              <a:rPr lang="en-US" sz="1110">
                <a:solidFill>
                  <a:schemeClr val="dk1"/>
                </a:solidFill>
                <a:latin typeface="Calibri"/>
                <a:ea typeface="Calibri"/>
                <a:cs typeface="Calibri"/>
                <a:sym typeface="Calibri"/>
              </a:rPr>
              <a:t>similar to a postal service where there is no guarantee that the packets have been delivered. The internet tackles this at the transport level through protocols such as TCP and UDP. TCP is connection based and uses IP but, adds reliability at the cost of slightly reduced performance. But if it’s a real time application sending voice or video speed of delivery takes priority over recovering a lost packet hence, User Datagram Protocol or UDP is used.</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017" b="1">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4. </a:t>
            </a:r>
            <a:r>
              <a:rPr lang="en-US" sz="1110" b="1">
                <a:solidFill>
                  <a:schemeClr val="dk1"/>
                </a:solidFill>
                <a:latin typeface="Calibri"/>
                <a:ea typeface="Calibri"/>
                <a:cs typeface="Calibri"/>
                <a:sym typeface="Calibri"/>
              </a:rPr>
              <a:t>Support for a variety of Network:</a:t>
            </a:r>
            <a:r>
              <a:rPr lang="en-US" sz="1110">
                <a:solidFill>
                  <a:schemeClr val="dk1"/>
                </a:solidFill>
                <a:latin typeface="Calibri"/>
                <a:ea typeface="Calibri"/>
                <a:cs typeface="Calibri"/>
                <a:sym typeface="Calibri"/>
              </a:rPr>
              <a:t> There are several different kinds of computer networks, common examples are home network, business network, LAN, intranet, broadcast satellite networks. Each of these networks have a different configuration. The internet architecture must accommodate and provide a way for all these to connect with each other and exchange information.</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p:txBody>
      </p:sp>
      <p:sp>
        <p:nvSpPr>
          <p:cNvPr id="383" name="Google Shape;38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275219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5. </a:t>
            </a:r>
            <a:r>
              <a:rPr lang="en-US" sz="1110" b="1">
                <a:solidFill>
                  <a:schemeClr val="dk1"/>
                </a:solidFill>
                <a:latin typeface="Calibri"/>
                <a:ea typeface="Calibri"/>
                <a:cs typeface="Calibri"/>
                <a:sym typeface="Calibri"/>
              </a:rPr>
              <a:t>Distributed management:</a:t>
            </a:r>
            <a:r>
              <a:rPr lang="en-US" sz="1110">
                <a:solidFill>
                  <a:schemeClr val="dk1"/>
                </a:solidFill>
                <a:latin typeface="Calibri"/>
                <a:ea typeface="Calibri"/>
                <a:cs typeface="Calibri"/>
                <a:sym typeface="Calibri"/>
              </a:rPr>
              <a:t> The internet’s potential to improve our social, economic and cultural development will be limited unless the internet remains robust, sustainable, secure ad stable. This depends on the management of the critical internet resources such as root name servers, domain name system and internet protocols. The critical resources need to be governed in a way that allows the exercise of fundamental right of freedom therefore, they are managed in a distributed fashion by various entities. For example, the Council of Europe plays an important role in protecting the standards on democracy and human rights through internet governance. Its committee ministers have underlined the public service value of the internet by declaring that the internet service be accessible and affordable.</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017" b="1">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6. </a:t>
            </a:r>
            <a:r>
              <a:rPr lang="en-US" sz="1110" b="1">
                <a:solidFill>
                  <a:schemeClr val="dk1"/>
                </a:solidFill>
                <a:latin typeface="Calibri"/>
                <a:ea typeface="Calibri"/>
                <a:cs typeface="Calibri"/>
                <a:sym typeface="Calibri"/>
              </a:rPr>
              <a:t>Cost effectiveness: </a:t>
            </a:r>
            <a:r>
              <a:rPr lang="en-US" sz="1110">
                <a:solidFill>
                  <a:schemeClr val="dk1"/>
                </a:solidFill>
                <a:latin typeface="Calibri"/>
                <a:ea typeface="Calibri"/>
                <a:cs typeface="Calibri"/>
                <a:sym typeface="Calibri"/>
              </a:rPr>
              <a:t>The internet revolution added another element to our fundamental rights which is the right to information. Information is crucial in improving the quality of our lives, it opens many possibilities of growth and development. The innovative world of Information and Technology provides a continual flow of new information. Making this technology affordable will ensure it is accessible to all and avoid info-exclusion.</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017" b="1">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7. </a:t>
            </a:r>
            <a:r>
              <a:rPr lang="en-US" sz="1110" b="1">
                <a:solidFill>
                  <a:schemeClr val="dk1"/>
                </a:solidFill>
                <a:latin typeface="Calibri"/>
                <a:ea typeface="Calibri"/>
                <a:cs typeface="Calibri"/>
                <a:sym typeface="Calibri"/>
              </a:rPr>
              <a:t>Host attachment:</a:t>
            </a:r>
            <a:r>
              <a:rPr lang="en-US" sz="1110">
                <a:solidFill>
                  <a:schemeClr val="dk1"/>
                </a:solidFill>
                <a:latin typeface="Calibri"/>
                <a:ea typeface="Calibri"/>
                <a:cs typeface="Calibri"/>
                <a:sym typeface="Calibri"/>
              </a:rPr>
              <a:t> An internet host is a device connected to the internet. In today’s hi-tech world not just computers but there are several different devices which need connection to the internet. A typical home has devices like smartphones, tablets, smart appliances and gadgets which need to be connected to the internet for their use. This means connecting a device to the internet should be as effortless as possible to ensure less overhead and better experience.</a:t>
            </a:r>
            <a:endParaRPr sz="1017">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endParaRPr sz="1017" b="1">
              <a:solidFill>
                <a:schemeClr val="dk1"/>
              </a:solidFill>
              <a:latin typeface="Calibri"/>
              <a:ea typeface="Calibri"/>
              <a:cs typeface="Calibri"/>
              <a:sym typeface="Calibri"/>
            </a:endParaRPr>
          </a:p>
          <a:p>
            <a:pPr marL="0" lvl="0" indent="0" algn="just" rtl="0">
              <a:lnSpc>
                <a:spcPct val="80000"/>
              </a:lnSpc>
              <a:spcBef>
                <a:spcPts val="0"/>
              </a:spcBef>
              <a:spcAft>
                <a:spcPts val="0"/>
              </a:spcAft>
              <a:buNone/>
            </a:pPr>
            <a:r>
              <a:rPr lang="en-US" sz="1017" b="1">
                <a:solidFill>
                  <a:schemeClr val="dk1"/>
                </a:solidFill>
                <a:latin typeface="Calibri"/>
                <a:ea typeface="Calibri"/>
                <a:cs typeface="Calibri"/>
                <a:sym typeface="Calibri"/>
              </a:rPr>
              <a:t>8. </a:t>
            </a:r>
            <a:r>
              <a:rPr lang="en-US" sz="1110" b="1">
                <a:solidFill>
                  <a:schemeClr val="dk1"/>
                </a:solidFill>
                <a:latin typeface="Calibri"/>
                <a:ea typeface="Calibri"/>
                <a:cs typeface="Calibri"/>
                <a:sym typeface="Calibri"/>
              </a:rPr>
              <a:t>Accountability:</a:t>
            </a:r>
            <a:r>
              <a:rPr lang="en-US" sz="1110">
                <a:solidFill>
                  <a:schemeClr val="dk1"/>
                </a:solidFill>
                <a:latin typeface="Calibri"/>
                <a:ea typeface="Calibri"/>
                <a:cs typeface="Calibri"/>
                <a:sym typeface="Calibri"/>
              </a:rPr>
              <a:t> The present internet architecture is simple and has been tremendously successful. But when it comes to accountability it provides little support. In an accountable internet the source address would undeniably link the data sent with the sender so that unlawful behavior over the internet is punished. Though accountability is not intrinsic to the current internet architecture, migration towards the accountability framework is ongoing through </a:t>
            </a:r>
            <a:r>
              <a:rPr lang="en-US" sz="1110" b="1">
                <a:solidFill>
                  <a:schemeClr val="dk1"/>
                </a:solidFill>
                <a:latin typeface="Calibri"/>
                <a:ea typeface="Calibri"/>
                <a:cs typeface="Calibri"/>
                <a:sym typeface="Calibri"/>
              </a:rPr>
              <a:t>Host Identity Protocol (HIP)</a:t>
            </a:r>
            <a:r>
              <a:rPr lang="en-US" sz="1110">
                <a:solidFill>
                  <a:schemeClr val="dk1"/>
                </a:solidFill>
                <a:latin typeface="Calibri"/>
                <a:ea typeface="Calibri"/>
                <a:cs typeface="Calibri"/>
                <a:sym typeface="Calibri"/>
              </a:rPr>
              <a:t> and </a:t>
            </a:r>
            <a:r>
              <a:rPr lang="en-US" sz="1110" b="1">
                <a:solidFill>
                  <a:schemeClr val="dk1"/>
                </a:solidFill>
                <a:latin typeface="Calibri"/>
                <a:ea typeface="Calibri"/>
                <a:cs typeface="Calibri"/>
                <a:sym typeface="Calibri"/>
              </a:rPr>
              <a:t>Accountable Internet Protocol (AIP)</a:t>
            </a:r>
            <a:r>
              <a:rPr lang="en-US" sz="1110">
                <a:solidFill>
                  <a:schemeClr val="dk1"/>
                </a:solidFill>
                <a:latin typeface="Calibri"/>
                <a:ea typeface="Calibri"/>
                <a:cs typeface="Calibri"/>
                <a:sym typeface="Calibri"/>
              </a:rPr>
              <a:t>. AIP uses self-certifying addresses.</a:t>
            </a:r>
            <a:endParaRPr sz="1110">
              <a:latin typeface="Times New Roman"/>
              <a:ea typeface="Times New Roman"/>
              <a:cs typeface="Times New Roman"/>
              <a:sym typeface="Times New Roman"/>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p:txBody>
      </p:sp>
      <p:sp>
        <p:nvSpPr>
          <p:cNvPr id="392" name="Google Shape;392;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0686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5" name="Google Shape;12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765060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US"/>
              <a:t>Source: https://www.net.t-labs.tu-berlin.de/teaching/computer_networking/01.02.htm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1" name="Google Shape;431;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389319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Clr>
                <a:schemeClr val="dk1"/>
              </a:buClr>
              <a:buSzPts val="1110"/>
              <a:buFont typeface="Calibri"/>
              <a:buNone/>
            </a:pPr>
            <a:r>
              <a:rPr lang="en-US" sz="1110"/>
              <a:t>1. Stream data transfer - TCP delivers an unstructured stream of bytes identified by sequence numbers. This service benefits applications because they do not have to chop data into blocks before handing it off to TCP. Instead, TCP groups bytes into segments and passes them to IP for delivery. </a:t>
            </a:r>
            <a:endParaRPr/>
          </a:p>
          <a:p>
            <a:pPr marL="0" lvl="0" indent="0" algn="just" rtl="0">
              <a:lnSpc>
                <a:spcPct val="80000"/>
              </a:lnSpc>
              <a:spcBef>
                <a:spcPts val="0"/>
              </a:spcBef>
              <a:spcAft>
                <a:spcPts val="0"/>
              </a:spcAft>
              <a:buClr>
                <a:schemeClr val="dk1"/>
              </a:buClr>
              <a:buSzPts val="1110"/>
              <a:buFont typeface="Calibri"/>
              <a:buNone/>
            </a:pPr>
            <a:endParaRPr sz="1110"/>
          </a:p>
          <a:p>
            <a:pPr marL="0" lvl="0" indent="0" algn="just" rtl="0">
              <a:lnSpc>
                <a:spcPct val="80000"/>
              </a:lnSpc>
              <a:spcBef>
                <a:spcPts val="0"/>
              </a:spcBef>
              <a:spcAft>
                <a:spcPts val="0"/>
              </a:spcAft>
              <a:buNone/>
            </a:pPr>
            <a:r>
              <a:rPr lang="en-US" sz="1110"/>
              <a:t>2. TCP offers reliability by providing connection-oriented, end-to-end reliable packet delivery through an internetwork. It does this by sequencing bytes with a forwarding acknowledgment number that indicates to the destination the next byte the source expects to receive. Bytes not acknowledged within a specified time period are retransmitted. </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3. The reliability mechanism of TCP allows devices to deal with lost, delayed, duplicate, or misread packets. A time-out mechanism allows devices to detect lost packets and request retransmission. </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4. TCP offers efficient flow control, which means that, when sending acknowledgments back to the source, the receiving TCP process indicates the highest sequence number it can receive without overflowing its internal buffers. </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5. Full-duplex operation means that TCP processes can both send and receive at the same time. </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6. Multiplexing means that numerous simultaneous upper-layer conversations can be multiplexed over a single connection.</a:t>
            </a:r>
            <a:endParaRPr/>
          </a:p>
          <a:p>
            <a:pPr marL="0" lvl="0" indent="0" algn="just" rtl="0">
              <a:lnSpc>
                <a:spcPct val="80000"/>
              </a:lnSpc>
              <a:spcBef>
                <a:spcPts val="0"/>
              </a:spcBef>
              <a:spcAft>
                <a:spcPts val="0"/>
              </a:spcAft>
              <a:buNone/>
            </a:pPr>
            <a:endParaRPr sz="1110"/>
          </a:p>
          <a:p>
            <a:pPr marL="0" lvl="0" indent="0" algn="just" rtl="0">
              <a:lnSpc>
                <a:spcPct val="80000"/>
              </a:lnSpc>
              <a:spcBef>
                <a:spcPts val="0"/>
              </a:spcBef>
              <a:spcAft>
                <a:spcPts val="0"/>
              </a:spcAft>
              <a:buNone/>
            </a:pPr>
            <a:r>
              <a:rPr lang="en-US" sz="1110"/>
              <a:t>Source: http://fab.cba.mit.edu/classes/961.04/people/neil/ip.pdf</a:t>
            </a:r>
            <a:endParaRPr sz="1110"/>
          </a:p>
          <a:p>
            <a:pPr marL="0" lvl="0" indent="0" algn="just" rtl="0">
              <a:lnSpc>
                <a:spcPct val="80000"/>
              </a:lnSpc>
              <a:spcBef>
                <a:spcPts val="0"/>
              </a:spcBef>
              <a:spcAft>
                <a:spcPts val="0"/>
              </a:spcAft>
              <a:buNone/>
            </a:pPr>
            <a:endParaRPr sz="1110"/>
          </a:p>
        </p:txBody>
      </p:sp>
      <p:sp>
        <p:nvSpPr>
          <p:cNvPr id="442" name="Google Shape;442;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52150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Source: http://www.java67.com/2016/09/difference-between-tcp-and-udp-in-java.html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1" name="Google Shape;451;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72223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The postal system analogy:</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Think of an analogy with the postal system. </a:t>
            </a:r>
            <a:endParaRPr/>
          </a:p>
          <a:p>
            <a:pPr marL="171450" lvl="0" indent="-171450" algn="just"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The Internet Protocol is similar to the Postal System in that it allows a package (a datagram) to be addressed (encapsulated) and put into the system (the Internet) by the sender (source host). However, there is no direct link between sender and receiver. </a:t>
            </a:r>
            <a:endParaRPr/>
          </a:p>
          <a:p>
            <a:pPr marL="171450" lvl="0" indent="-171450" algn="just"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The package (datagram) is almost always divided into pieces, but each piece contains the address of the receiver (destination host). </a:t>
            </a:r>
            <a:endParaRPr/>
          </a:p>
          <a:p>
            <a:pPr marL="171450" lvl="0" indent="-171450" algn="just"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Eventually, each piece arrives at the receiver, often by different routes and at different times. These routes and times are also determined by the Postal System, which is the IP. </a:t>
            </a:r>
            <a:endParaRPr/>
          </a:p>
          <a:p>
            <a:pPr marL="171450" lvl="0" indent="-171450" algn="just" rtl="0">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However, the Postal System (in the transport and application layers) puts all the pieces back together before delivery to the receiver (destination host).</a:t>
            </a:r>
            <a:r>
              <a:rPr lang="en-US"/>
              <a:t/>
            </a:r>
            <a:br>
              <a:rPr lang="en-US"/>
            </a:br>
            <a:endParaRPr/>
          </a:p>
          <a:p>
            <a:pPr marL="0" lvl="0" indent="0" algn="just" rtl="0">
              <a:spcBef>
                <a:spcPts val="0"/>
              </a:spcBef>
              <a:spcAft>
                <a:spcPts val="0"/>
              </a:spcAft>
              <a:buNone/>
            </a:pPr>
            <a:endParaRPr/>
          </a:p>
        </p:txBody>
      </p:sp>
      <p:sp>
        <p:nvSpPr>
          <p:cNvPr id="462" name="Google Shape;462;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706772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IP addresses can be either static or dynamic. </a:t>
            </a:r>
            <a:endParaRPr/>
          </a:p>
          <a:p>
            <a:pPr marL="0" lvl="0" indent="0" algn="just" rtl="0">
              <a:spcBef>
                <a:spcPts val="0"/>
              </a:spcBef>
              <a:spcAft>
                <a:spcPts val="0"/>
              </a:spcAft>
              <a:buNone/>
            </a:pPr>
            <a:r>
              <a:rPr lang="en-US" sz="1200" b="1" i="0">
                <a:solidFill>
                  <a:schemeClr val="dk1"/>
                </a:solidFill>
                <a:latin typeface="Calibri"/>
                <a:ea typeface="Calibri"/>
                <a:cs typeface="Calibri"/>
                <a:sym typeface="Calibri"/>
              </a:rPr>
              <a:t>Static IP Addresses </a:t>
            </a:r>
            <a:r>
              <a:rPr lang="en-US" sz="1200" b="0" i="0">
                <a:solidFill>
                  <a:schemeClr val="dk1"/>
                </a:solidFill>
                <a:latin typeface="Calibri"/>
                <a:ea typeface="Calibri"/>
                <a:cs typeface="Calibri"/>
                <a:sym typeface="Calibri"/>
              </a:rPr>
              <a:t>never change. They serve as a permanent Internet address and provide a simple and reliable way for remote computers to contact you. </a:t>
            </a:r>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Static IP addresses reveal such information as the continent, country, region, and city in which a computer is located; the ISP (Internet Service Provider) that services that particular computer; and such technical information as the precise latitude and longitude of the country, as well as the locale, of the computer.</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1" i="0">
                <a:solidFill>
                  <a:schemeClr val="dk1"/>
                </a:solidFill>
                <a:latin typeface="Calibri"/>
                <a:ea typeface="Calibri"/>
                <a:cs typeface="Calibri"/>
                <a:sym typeface="Calibri"/>
              </a:rPr>
              <a:t>Dynamic IP Addresses </a:t>
            </a:r>
            <a:r>
              <a:rPr lang="en-US" sz="1200" b="0" i="0">
                <a:solidFill>
                  <a:schemeClr val="dk1"/>
                </a:solidFill>
                <a:latin typeface="Calibri"/>
                <a:ea typeface="Calibri"/>
                <a:cs typeface="Calibri"/>
                <a:sym typeface="Calibri"/>
              </a:rPr>
              <a:t>are temporary and are assigned each time a computer joins a network. They are, in effect, borrowed from a pool of IP addresses that are shared among various computers. </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Source: http://whatismyipaddress.com/ip-address</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a:p>
          <a:p>
            <a:pPr marL="0" lvl="0" indent="0" algn="l" rtl="0">
              <a:spcBef>
                <a:spcPts val="0"/>
              </a:spcBef>
              <a:spcAft>
                <a:spcPts val="0"/>
              </a:spcAft>
              <a:buNone/>
            </a:pPr>
            <a:endParaRPr/>
          </a:p>
        </p:txBody>
      </p:sp>
      <p:sp>
        <p:nvSpPr>
          <p:cNvPr id="473" name="Google Shape;47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7050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IPv4 uses </a:t>
            </a:r>
            <a:r>
              <a:rPr lang="en-US" b="1">
                <a:latin typeface="Calibri"/>
                <a:ea typeface="Calibri"/>
                <a:cs typeface="Calibri"/>
                <a:sym typeface="Calibri"/>
              </a:rPr>
              <a:t>32 binary bits </a:t>
            </a:r>
            <a:r>
              <a:rPr lang="en-US">
                <a:latin typeface="Calibri"/>
                <a:ea typeface="Calibri"/>
                <a:cs typeface="Calibri"/>
                <a:sym typeface="Calibri"/>
              </a:rPr>
              <a:t>to create a single unique address on the network. When the Internet started most networks were private and closed off from other networks around the world. Therefore, having a 32-bit address with </a:t>
            </a:r>
            <a:r>
              <a:rPr lang="en-US" b="1">
                <a:latin typeface="Calibri"/>
                <a:ea typeface="Calibri"/>
                <a:cs typeface="Calibri"/>
                <a:sym typeface="Calibri"/>
              </a:rPr>
              <a:t>4.3 billion possible addresses </a:t>
            </a:r>
            <a:r>
              <a:rPr lang="en-US">
                <a:latin typeface="Calibri"/>
                <a:ea typeface="Calibri"/>
                <a:cs typeface="Calibri"/>
                <a:sym typeface="Calibri"/>
              </a:rPr>
              <a:t>looked sufficient. </a:t>
            </a:r>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Figure </a:t>
            </a:r>
            <a:r>
              <a:rPr lang="en-US" sz="1200">
                <a:latin typeface="Calibri"/>
                <a:ea typeface="Calibri"/>
                <a:cs typeface="Calibri"/>
                <a:sym typeface="Calibri"/>
              </a:rPr>
              <a:t>Source: https://creatorscripts.blogspot.in/2014/07/how-to-get-geolocation-data-from-ip.html</a:t>
            </a: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
        <p:nvSpPr>
          <p:cNvPr id="481" name="Google Shape;481;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513191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IPv6 Addresses:</a:t>
            </a:r>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171450" marR="0" lvl="0" indent="-171450" algn="just" rtl="0">
              <a:lnSpc>
                <a:spcPct val="100000"/>
              </a:lnSpc>
              <a:spcBef>
                <a:spcPts val="0"/>
              </a:spcBef>
              <a:spcAft>
                <a:spcPts val="0"/>
              </a:spcAft>
              <a:buClr>
                <a:schemeClr val="dk1"/>
              </a:buClr>
              <a:buSzPts val="1200"/>
              <a:buFont typeface="Arial"/>
              <a:buChar char="•"/>
            </a:pPr>
            <a:r>
              <a:rPr lang="en-US">
                <a:latin typeface="Calibri"/>
                <a:ea typeface="Calibri"/>
                <a:cs typeface="Calibri"/>
                <a:sym typeface="Calibri"/>
              </a:rPr>
              <a:t>An IPv6 address is expressed by eight groups of hexadecimal (base-16) numbers separated by colons, </a:t>
            </a:r>
            <a:endParaRPr/>
          </a:p>
          <a:p>
            <a:pPr marL="0" marR="0" lvl="0" indent="0" algn="just" rtl="0">
              <a:lnSpc>
                <a:spcPct val="100000"/>
              </a:lnSpc>
              <a:spcBef>
                <a:spcPts val="0"/>
              </a:spcBef>
              <a:spcAft>
                <a:spcPts val="0"/>
              </a:spcAft>
              <a:buClr>
                <a:schemeClr val="dk1"/>
              </a:buClr>
              <a:buSzPts val="1200"/>
              <a:buFont typeface="Arial"/>
              <a:buNone/>
            </a:pPr>
            <a:r>
              <a:rPr lang="en-US">
                <a:latin typeface="Calibri"/>
                <a:ea typeface="Calibri"/>
                <a:cs typeface="Calibri"/>
                <a:sym typeface="Calibri"/>
              </a:rPr>
              <a:t>    For example: 2001:cdba:0000:0000:0000:0000:3257:9652. </a:t>
            </a:r>
            <a:endParaRPr/>
          </a:p>
          <a:p>
            <a:pPr marL="171450" marR="0" lvl="0" indent="-95250" algn="just" rtl="0">
              <a:lnSpc>
                <a:spcPct val="100000"/>
              </a:lnSpc>
              <a:spcBef>
                <a:spcPts val="0"/>
              </a:spcBef>
              <a:spcAft>
                <a:spcPts val="0"/>
              </a:spcAft>
              <a:buClr>
                <a:schemeClr val="dk1"/>
              </a:buClr>
              <a:buSzPts val="1200"/>
              <a:buFont typeface="Arial"/>
              <a:buNone/>
            </a:pPr>
            <a:endParaRPr>
              <a:latin typeface="Calibri"/>
              <a:ea typeface="Calibri"/>
              <a:cs typeface="Calibri"/>
              <a:sym typeface="Calibri"/>
            </a:endParaRPr>
          </a:p>
          <a:p>
            <a:pPr marL="171450" marR="0" lvl="0" indent="-171450" algn="just" rtl="0">
              <a:lnSpc>
                <a:spcPct val="100000"/>
              </a:lnSpc>
              <a:spcBef>
                <a:spcPts val="0"/>
              </a:spcBef>
              <a:spcAft>
                <a:spcPts val="0"/>
              </a:spcAft>
              <a:buClr>
                <a:schemeClr val="dk1"/>
              </a:buClr>
              <a:buSzPts val="1200"/>
              <a:buFont typeface="Arial"/>
              <a:buChar char="•"/>
            </a:pPr>
            <a:r>
              <a:rPr lang="en-US">
                <a:latin typeface="Calibri"/>
                <a:ea typeface="Calibri"/>
                <a:cs typeface="Calibri"/>
                <a:sym typeface="Calibri"/>
              </a:rPr>
              <a:t>Groups of numbers that contain all zeros are often omitted to save space, leaving a colon separator to mark the gap (as in 2001:0dba::3257:9652). </a:t>
            </a:r>
            <a:r>
              <a:rPr lang="en-US" sz="1200" b="0" i="0">
                <a:solidFill>
                  <a:schemeClr val="dk1"/>
                </a:solidFill>
                <a:latin typeface="Calibri"/>
                <a:ea typeface="Calibri"/>
                <a:cs typeface="Calibri"/>
                <a:sym typeface="Calibri"/>
              </a:rPr>
              <a:t>IPv6 and IPv4 share a similar architecture. </a:t>
            </a:r>
            <a:endParaRPr/>
          </a:p>
          <a:p>
            <a:pPr marL="171450" marR="0" lvl="0" indent="-95250" algn="just" rtl="0">
              <a:lnSpc>
                <a:spcPct val="100000"/>
              </a:lnSpc>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171450" marR="0" lvl="0" indent="-171450" algn="just" rtl="0">
              <a:lnSpc>
                <a:spcPct val="10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The majority of transport layer protocols that function with IPv4 will also function with the IPv6 protocol.</a:t>
            </a:r>
            <a:endParaRPr/>
          </a:p>
          <a:p>
            <a:pPr marL="0" marR="0" lvl="0" indent="0" algn="just" rtl="0">
              <a:lnSpc>
                <a:spcPct val="100000"/>
              </a:lnSpc>
              <a:spcBef>
                <a:spcPts val="0"/>
              </a:spcBef>
              <a:spcAft>
                <a:spcPts val="0"/>
              </a:spcAft>
              <a:buClr>
                <a:schemeClr val="dk1"/>
              </a:buClr>
              <a:buSzPts val="1200"/>
              <a:buFont typeface="Calibri"/>
              <a:buNone/>
            </a:pPr>
            <a:endParaRPr>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a:latin typeface="Calibri"/>
                <a:ea typeface="Calibri"/>
                <a:cs typeface="Calibri"/>
                <a:sym typeface="Calibri"/>
              </a:rPr>
              <a:t>Figure </a:t>
            </a:r>
            <a:r>
              <a:rPr lang="en-US" sz="1200">
                <a:latin typeface="Calibri"/>
                <a:ea typeface="Calibri"/>
                <a:cs typeface="Calibri"/>
                <a:sym typeface="Calibri"/>
              </a:rPr>
              <a:t>Source: https://commons.wikimedia.org/wiki/File:Ipv4_address.svg</a:t>
            </a:r>
            <a:endParaRPr/>
          </a:p>
          <a:p>
            <a:pPr marL="0" lvl="0" indent="0" algn="just"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
        <p:nvSpPr>
          <p:cNvPr id="491" name="Google Shape;49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35223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01" name="Google Shape;501;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44642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171450" lvl="0" indent="-171450" algn="just" rtl="0">
              <a:spcBef>
                <a:spcPts val="0"/>
              </a:spcBef>
              <a:spcAft>
                <a:spcPts val="0"/>
              </a:spcAft>
              <a:buClr>
                <a:schemeClr val="dk1"/>
              </a:buClr>
              <a:buSzPts val="1200"/>
              <a:buFont typeface="Arial"/>
              <a:buChar char="•"/>
            </a:pPr>
            <a:r>
              <a:rPr lang="en-US">
                <a:latin typeface="Calibri"/>
                <a:ea typeface="Calibri"/>
                <a:cs typeface="Calibri"/>
                <a:sym typeface="Calibri"/>
              </a:rPr>
              <a:t>As the internet grew so did the management issues associated with it. </a:t>
            </a:r>
            <a:endParaRPr/>
          </a:p>
          <a:p>
            <a:pPr marL="171450" lvl="0" indent="-171450" algn="just" rtl="0">
              <a:spcBef>
                <a:spcPts val="0"/>
              </a:spcBef>
              <a:spcAft>
                <a:spcPts val="0"/>
              </a:spcAft>
              <a:buClr>
                <a:schemeClr val="dk1"/>
              </a:buClr>
              <a:buSzPts val="1200"/>
              <a:buFont typeface="Arial"/>
              <a:buChar char="•"/>
            </a:pPr>
            <a:r>
              <a:rPr lang="en-US">
                <a:latin typeface="Calibri"/>
                <a:ea typeface="Calibri"/>
                <a:cs typeface="Calibri"/>
                <a:sym typeface="Calibri"/>
              </a:rPr>
              <a:t>One major issue was host addresses, to make it easy for people to use hosts were assigned names. </a:t>
            </a:r>
            <a:endParaRPr/>
          </a:p>
          <a:p>
            <a:pPr marL="171450" lvl="0" indent="-171450" algn="just" rtl="0">
              <a:spcBef>
                <a:spcPts val="0"/>
              </a:spcBef>
              <a:spcAft>
                <a:spcPts val="0"/>
              </a:spcAft>
              <a:buClr>
                <a:schemeClr val="dk1"/>
              </a:buClr>
              <a:buSzPts val="1200"/>
              <a:buFont typeface="Arial"/>
              <a:buChar char="•"/>
            </a:pPr>
            <a:r>
              <a:rPr lang="en-US">
                <a:latin typeface="Calibri"/>
                <a:ea typeface="Calibri"/>
                <a:cs typeface="Calibri"/>
                <a:sym typeface="Calibri"/>
              </a:rPr>
              <a:t>Originally, the number of hosts were limited so, it was feasible to maintain the host names and addresses in a table. Hence the </a:t>
            </a:r>
            <a:r>
              <a:rPr lang="en-US" b="1">
                <a:latin typeface="Calibri"/>
                <a:ea typeface="Calibri"/>
                <a:cs typeface="Calibri"/>
                <a:sym typeface="Calibri"/>
              </a:rPr>
              <a:t>Domain Name System</a:t>
            </a:r>
            <a:r>
              <a:rPr lang="en-US">
                <a:latin typeface="Calibri"/>
                <a:ea typeface="Calibri"/>
                <a:cs typeface="Calibri"/>
                <a:sym typeface="Calibri"/>
              </a:rPr>
              <a:t> was invented.</a:t>
            </a:r>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Figure Source: http://thehappylearning.com/what-is-domain-name-and-how-does-domain-name-system-dns-work/</a:t>
            </a:r>
            <a:endParaRPr/>
          </a:p>
          <a:p>
            <a:pPr marL="0" lvl="0" indent="0" algn="l" rtl="0">
              <a:spcBef>
                <a:spcPts val="0"/>
              </a:spcBef>
              <a:spcAft>
                <a:spcPts val="0"/>
              </a:spcAft>
              <a:buNone/>
            </a:pPr>
            <a:endParaRPr/>
          </a:p>
        </p:txBody>
      </p:sp>
      <p:sp>
        <p:nvSpPr>
          <p:cNvPr id="509" name="Google Shape;509;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480874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ts val="1200"/>
              <a:buFont typeface="Calibri"/>
              <a:buNone/>
            </a:pPr>
            <a:endParaRPr sz="1200" b="1" i="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sz="1200" b="1" i="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endParaRPr sz="1200" b="1" i="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sz="1200" b="1" i="1">
                <a:solidFill>
                  <a:schemeClr val="dk1"/>
                </a:solidFill>
                <a:latin typeface="Calibri"/>
                <a:ea typeface="Calibri"/>
                <a:cs typeface="Calibri"/>
                <a:sym typeface="Calibri"/>
              </a:rPr>
              <a:t>Domain Name System:</a:t>
            </a:r>
            <a:endParaRPr/>
          </a:p>
          <a:p>
            <a:pPr marL="0" marR="0" lvl="0" indent="0" algn="just" rtl="0">
              <a:lnSpc>
                <a:spcPct val="100000"/>
              </a:lnSpc>
              <a:spcBef>
                <a:spcPts val="0"/>
              </a:spcBef>
              <a:spcAft>
                <a:spcPts val="0"/>
              </a:spcAft>
              <a:buClr>
                <a:schemeClr val="dk1"/>
              </a:buClr>
              <a:buSzPts val="1200"/>
              <a:buFont typeface="Calibri"/>
              <a:buNone/>
            </a:pPr>
            <a:r>
              <a:rPr lang="en-US" sz="1200" b="1" i="1">
                <a:solidFill>
                  <a:schemeClr val="dk1"/>
                </a:solidFill>
                <a:latin typeface="Calibri"/>
                <a:ea typeface="Calibri"/>
                <a:cs typeface="Calibri"/>
                <a:sym typeface="Calibri"/>
              </a:rPr>
              <a:t>D</a:t>
            </a:r>
            <a:r>
              <a:rPr lang="en-US" sz="1200" b="0" i="1">
                <a:solidFill>
                  <a:schemeClr val="dk1"/>
                </a:solidFill>
                <a:latin typeface="Calibri"/>
                <a:ea typeface="Calibri"/>
                <a:cs typeface="Calibri"/>
                <a:sym typeface="Calibri"/>
              </a:rPr>
              <a:t>omain </a:t>
            </a:r>
            <a:r>
              <a:rPr lang="en-US" sz="1200" b="1" i="1">
                <a:solidFill>
                  <a:schemeClr val="dk1"/>
                </a:solidFill>
                <a:latin typeface="Calibri"/>
                <a:ea typeface="Calibri"/>
                <a:cs typeface="Calibri"/>
                <a:sym typeface="Calibri"/>
              </a:rPr>
              <a:t>N</a:t>
            </a:r>
            <a:r>
              <a:rPr lang="en-US" sz="1200" b="0" i="1">
                <a:solidFill>
                  <a:schemeClr val="dk1"/>
                </a:solidFill>
                <a:latin typeface="Calibri"/>
                <a:ea typeface="Calibri"/>
                <a:cs typeface="Calibri"/>
                <a:sym typeface="Calibri"/>
              </a:rPr>
              <a:t>ame </a:t>
            </a:r>
            <a:r>
              <a:rPr lang="en-US" sz="1200" b="1" i="1">
                <a:solidFill>
                  <a:schemeClr val="dk1"/>
                </a:solidFill>
                <a:latin typeface="Calibri"/>
                <a:ea typeface="Calibri"/>
                <a:cs typeface="Calibri"/>
                <a:sym typeface="Calibri"/>
              </a:rPr>
              <a:t>S</a:t>
            </a:r>
            <a:r>
              <a:rPr lang="en-US" sz="1200" b="0" i="1">
                <a:solidFill>
                  <a:schemeClr val="dk1"/>
                </a:solidFill>
                <a:latin typeface="Calibri"/>
                <a:ea typeface="Calibri"/>
                <a:cs typeface="Calibri"/>
                <a:sym typeface="Calibri"/>
              </a:rPr>
              <a:t>ystem</a:t>
            </a:r>
            <a:r>
              <a:rPr lang="en-US" sz="1200" b="0" i="0">
                <a:solidFill>
                  <a:schemeClr val="dk1"/>
                </a:solidFill>
                <a:latin typeface="Calibri"/>
                <a:ea typeface="Calibri"/>
                <a:cs typeface="Calibri"/>
                <a:sym typeface="Calibri"/>
              </a:rPr>
              <a:t> (or </a:t>
            </a:r>
            <a:r>
              <a:rPr lang="en-US" sz="1200" b="1" i="1">
                <a:solidFill>
                  <a:schemeClr val="dk1"/>
                </a:solidFill>
                <a:latin typeface="Calibri"/>
                <a:ea typeface="Calibri"/>
                <a:cs typeface="Calibri"/>
                <a:sym typeface="Calibri"/>
              </a:rPr>
              <a:t>S</a:t>
            </a:r>
            <a:r>
              <a:rPr lang="en-US" sz="1200" b="0" i="1">
                <a:solidFill>
                  <a:schemeClr val="dk1"/>
                </a:solidFill>
                <a:latin typeface="Calibri"/>
                <a:ea typeface="Calibri"/>
                <a:cs typeface="Calibri"/>
                <a:sym typeface="Calibri"/>
              </a:rPr>
              <a:t>ervice</a:t>
            </a:r>
            <a:r>
              <a:rPr lang="en-US" sz="1200" b="0" i="0">
                <a:solidFill>
                  <a:schemeClr val="dk1"/>
                </a:solidFill>
                <a:latin typeface="Calibri"/>
                <a:ea typeface="Calibri"/>
                <a:cs typeface="Calibri"/>
                <a:sym typeface="Calibri"/>
              </a:rPr>
              <a:t> or </a:t>
            </a:r>
            <a:r>
              <a:rPr lang="en-US" sz="1200" b="1" i="1">
                <a:solidFill>
                  <a:schemeClr val="dk1"/>
                </a:solidFill>
                <a:latin typeface="Calibri"/>
                <a:ea typeface="Calibri"/>
                <a:cs typeface="Calibri"/>
                <a:sym typeface="Calibri"/>
              </a:rPr>
              <a:t>S</a:t>
            </a:r>
            <a:r>
              <a:rPr lang="en-US" sz="1200" b="0" i="1">
                <a:solidFill>
                  <a:schemeClr val="dk1"/>
                </a:solidFill>
                <a:latin typeface="Calibri"/>
                <a:ea typeface="Calibri"/>
                <a:cs typeface="Calibri"/>
                <a:sym typeface="Calibri"/>
              </a:rPr>
              <a:t>erver</a:t>
            </a:r>
            <a:r>
              <a:rPr lang="en-US" sz="1200" b="0" i="0">
                <a:solidFill>
                  <a:schemeClr val="dk1"/>
                </a:solidFill>
                <a:latin typeface="Calibri"/>
                <a:ea typeface="Calibri"/>
                <a:cs typeface="Calibri"/>
                <a:sym typeface="Calibri"/>
              </a:rPr>
              <a:t>), an </a:t>
            </a:r>
            <a:r>
              <a:rPr lang="en-US" sz="1200" b="0" i="0" u="none" strike="noStrike">
                <a:solidFill>
                  <a:schemeClr val="dk1"/>
                </a:solidFill>
                <a:latin typeface="Calibri"/>
                <a:ea typeface="Calibri"/>
                <a:cs typeface="Calibri"/>
                <a:sym typeface="Calibri"/>
              </a:rPr>
              <a:t>internet</a:t>
            </a:r>
            <a:r>
              <a:rPr lang="en-US" sz="1200" b="0" i="0">
                <a:solidFill>
                  <a:schemeClr val="dk1"/>
                </a:solidFill>
                <a:latin typeface="Calibri"/>
                <a:ea typeface="Calibri"/>
                <a:cs typeface="Calibri"/>
                <a:sym typeface="Calibri"/>
              </a:rPr>
              <a:t> service that translates </a:t>
            </a:r>
            <a:r>
              <a:rPr lang="en-US" sz="1200" b="0" i="1" u="none" strike="noStrike">
                <a:solidFill>
                  <a:schemeClr val="dk1"/>
                </a:solidFill>
                <a:latin typeface="Calibri"/>
                <a:ea typeface="Calibri"/>
                <a:cs typeface="Calibri"/>
                <a:sym typeface="Calibri"/>
              </a:rPr>
              <a:t>domain names</a:t>
            </a:r>
            <a:r>
              <a:rPr lang="en-US" sz="1200" b="0" i="0">
                <a:solidFill>
                  <a:schemeClr val="dk1"/>
                </a:solidFill>
                <a:latin typeface="Calibri"/>
                <a:ea typeface="Calibri"/>
                <a:cs typeface="Calibri"/>
                <a:sym typeface="Calibri"/>
              </a:rPr>
              <a:t> into IP addresses. Because domain names are alphabetic, they are easier to remember. The Internet however, is really based on </a:t>
            </a:r>
            <a:r>
              <a:rPr lang="en-US" sz="1200" b="0" i="0" u="none" strike="noStrike">
                <a:solidFill>
                  <a:schemeClr val="dk1"/>
                </a:solidFill>
                <a:latin typeface="Calibri"/>
                <a:ea typeface="Calibri"/>
                <a:cs typeface="Calibri"/>
                <a:sym typeface="Calibri"/>
              </a:rPr>
              <a:t>IP addresses</a:t>
            </a:r>
            <a:r>
              <a:rPr lang="en-US" sz="1200" b="0" i="0">
                <a:solidFill>
                  <a:schemeClr val="dk1"/>
                </a:solidFill>
                <a:latin typeface="Calibri"/>
                <a:ea typeface="Calibri"/>
                <a:cs typeface="Calibri"/>
                <a:sym typeface="Calibri"/>
              </a:rPr>
              <a:t>. Every time you use a domain name, therefore, a DNS service must translate the name into the corresponding IP address. </a:t>
            </a:r>
            <a:endParaRPr/>
          </a:p>
          <a:p>
            <a:pPr marL="0" marR="0" lvl="0" indent="0" algn="just"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For example, the domain name </a:t>
            </a:r>
            <a:r>
              <a:rPr lang="en-US" sz="1200" b="1" i="1">
                <a:solidFill>
                  <a:schemeClr val="dk1"/>
                </a:solidFill>
                <a:latin typeface="Calibri"/>
                <a:ea typeface="Calibri"/>
                <a:cs typeface="Calibri"/>
                <a:sym typeface="Calibri"/>
              </a:rPr>
              <a:t>www.example.com</a:t>
            </a:r>
            <a:r>
              <a:rPr lang="en-US" sz="1200" b="0" i="0">
                <a:solidFill>
                  <a:schemeClr val="dk1"/>
                </a:solidFill>
                <a:latin typeface="Calibri"/>
                <a:ea typeface="Calibri"/>
                <a:cs typeface="Calibri"/>
                <a:sym typeface="Calibri"/>
              </a:rPr>
              <a:t> might translate to </a:t>
            </a:r>
            <a:r>
              <a:rPr lang="en-US" sz="1200" b="0" i="1">
                <a:solidFill>
                  <a:schemeClr val="dk1"/>
                </a:solidFill>
                <a:latin typeface="Calibri"/>
                <a:ea typeface="Calibri"/>
                <a:cs typeface="Calibri"/>
                <a:sym typeface="Calibri"/>
              </a:rPr>
              <a:t>198.105.232.4</a:t>
            </a:r>
            <a:r>
              <a:rPr lang="en-US" sz="1200" b="0" i="0">
                <a:solidFill>
                  <a:schemeClr val="dk1"/>
                </a:solidFill>
                <a:latin typeface="Calibri"/>
                <a:ea typeface="Calibri"/>
                <a:cs typeface="Calibri"/>
                <a:sym typeface="Calibri"/>
              </a:rPr>
              <a:t>.</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The DNS system is, in fact, its own </a:t>
            </a:r>
            <a:r>
              <a:rPr lang="en-US" sz="1200" b="0" i="0" u="none" strike="noStrike">
                <a:solidFill>
                  <a:schemeClr val="dk1"/>
                </a:solidFill>
                <a:latin typeface="Calibri"/>
                <a:ea typeface="Calibri"/>
                <a:cs typeface="Calibri"/>
                <a:sym typeface="Calibri"/>
              </a:rPr>
              <a:t>network</a:t>
            </a:r>
            <a:r>
              <a:rPr lang="en-US" sz="1200" b="0" i="0">
                <a:solidFill>
                  <a:schemeClr val="dk1"/>
                </a:solidFill>
                <a:latin typeface="Calibri"/>
                <a:ea typeface="Calibri"/>
                <a:cs typeface="Calibri"/>
                <a:sym typeface="Calibri"/>
              </a:rPr>
              <a:t>. If one DNS server doesn't know how to translate a particular domain name, it asks another one, and so on, until the correct IP address is returned.</a:t>
            </a:r>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Source: https://www.webopedia.com/TERM/D/DNS.html</a:t>
            </a:r>
            <a:endParaRPr sz="1200" b="0" i="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Figure Source: </a:t>
            </a:r>
            <a:r>
              <a:rPr lang="en-US" sz="1200">
                <a:latin typeface="Times New Roman"/>
                <a:ea typeface="Times New Roman"/>
                <a:cs typeface="Times New Roman"/>
                <a:sym typeface="Times New Roman"/>
              </a:rPr>
              <a:t>https://wwhttps://www.expressvpn.com/dns-leak-testw.expressvpn.com/dns-leak-test</a:t>
            </a: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
        <p:nvSpPr>
          <p:cNvPr id="518" name="Google Shape;518;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65973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Source: https://community.rti.com/static/documentation/connext-dds/5.2.0/doc/manuals/connext_dds/html_files/RTI_ConnextDDS_CoreLibraries_GettingStarted/Content/UsersManual/Network_Communications_Models.htm</a:t>
            </a:r>
            <a:endParaRPr/>
          </a:p>
          <a:p>
            <a:pPr marL="0" lvl="0" indent="0" algn="l" rtl="0">
              <a:spcBef>
                <a:spcPts val="0"/>
              </a:spcBef>
              <a:spcAft>
                <a:spcPts val="0"/>
              </a:spcAft>
              <a:buNone/>
            </a:pPr>
            <a:endParaRPr/>
          </a:p>
        </p:txBody>
      </p:sp>
      <p:sp>
        <p:nvSpPr>
          <p:cNvPr id="140" name="Google Shape;14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999556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sz="1200" b="0" i="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200" b="0" i="0">
                <a:solidFill>
                  <a:schemeClr val="dk1"/>
                </a:solidFill>
                <a:latin typeface="Calibri"/>
                <a:ea typeface="Calibri"/>
                <a:cs typeface="Calibri"/>
                <a:sym typeface="Calibri"/>
              </a:rPr>
              <a:t>File Transfer Protocol:</a:t>
            </a:r>
            <a:endParaRPr/>
          </a:p>
          <a:p>
            <a:pPr marL="0" lvl="0" indent="0" algn="l" rtl="0">
              <a:lnSpc>
                <a:spcPct val="90000"/>
              </a:lnSpc>
              <a:spcBef>
                <a:spcPts val="0"/>
              </a:spcBef>
              <a:spcAft>
                <a:spcPts val="0"/>
              </a:spcAft>
              <a:buNone/>
            </a:pPr>
            <a:endParaRPr sz="1200" b="0" i="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200" b="0" i="0">
                <a:solidFill>
                  <a:schemeClr val="dk1"/>
                </a:solidFill>
                <a:latin typeface="Calibri"/>
                <a:ea typeface="Calibri"/>
                <a:cs typeface="Calibri"/>
                <a:sym typeface="Calibri"/>
              </a:rPr>
              <a:t>The client has three components namely :</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sz="1200" b="0" i="0">
                <a:solidFill>
                  <a:schemeClr val="dk1"/>
                </a:solidFill>
                <a:latin typeface="Calibri"/>
                <a:ea typeface="Calibri"/>
                <a:cs typeface="Calibri"/>
                <a:sym typeface="Calibri"/>
              </a:rPr>
              <a:t>The use interface</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sz="1200" b="0" i="0">
                <a:solidFill>
                  <a:schemeClr val="dk1"/>
                </a:solidFill>
                <a:latin typeface="Calibri"/>
                <a:ea typeface="Calibri"/>
                <a:cs typeface="Calibri"/>
                <a:sym typeface="Calibri"/>
              </a:rPr>
              <a:t>The client control process and</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sz="1200" b="0" i="0">
                <a:solidFill>
                  <a:schemeClr val="dk1"/>
                </a:solidFill>
                <a:latin typeface="Calibri"/>
                <a:ea typeface="Calibri"/>
                <a:cs typeface="Calibri"/>
                <a:sym typeface="Calibri"/>
              </a:rPr>
              <a:t>The client data transmission process.</a:t>
            </a:r>
            <a:endParaRPr/>
          </a:p>
          <a:p>
            <a:pPr marL="0" lvl="0" indent="0" algn="l" rtl="0">
              <a:lnSpc>
                <a:spcPct val="9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server has two components, they are:</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sz="1200" b="0" i="0">
                <a:solidFill>
                  <a:schemeClr val="dk1"/>
                </a:solidFill>
                <a:latin typeface="Calibri"/>
                <a:ea typeface="Calibri"/>
                <a:cs typeface="Calibri"/>
                <a:sym typeface="Calibri"/>
              </a:rPr>
              <a:t>Data transfer process </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sz="1200" b="0" i="0">
                <a:solidFill>
                  <a:schemeClr val="dk1"/>
                </a:solidFill>
                <a:latin typeface="Calibri"/>
                <a:ea typeface="Calibri"/>
                <a:cs typeface="Calibri"/>
                <a:sym typeface="Calibri"/>
              </a:rPr>
              <a:t>Server control process. </a:t>
            </a:r>
            <a:endParaRPr/>
          </a:p>
          <a:p>
            <a:pPr marL="0" lvl="0" indent="0" algn="l" rtl="0">
              <a:lnSpc>
                <a:spcPct val="9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171450" lvl="0" indent="-171450" algn="just" rtl="0">
              <a:lnSpc>
                <a:spcPct val="9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The control connection is made between the control processes to establish the connection between the server and the client. </a:t>
            </a:r>
            <a:endParaRPr/>
          </a:p>
          <a:p>
            <a:pPr marL="171450" lvl="0" indent="-171450" algn="just" rtl="0">
              <a:lnSpc>
                <a:spcPct val="9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The data connection is made between the transmission processes for actual file transfer. </a:t>
            </a:r>
            <a:endParaRPr/>
          </a:p>
          <a:p>
            <a:pPr marL="171450" lvl="0" indent="-171450" algn="just" rtl="0">
              <a:lnSpc>
                <a:spcPct val="9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During the whole interactive FTP session, the control connection remains active. </a:t>
            </a:r>
            <a:endParaRPr/>
          </a:p>
          <a:p>
            <a:pPr marL="171450" lvl="0" indent="-171450" algn="just" rtl="0">
              <a:lnSpc>
                <a:spcPct val="9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For each data transfer, the data connection is opened and closed after the transfer is complete. </a:t>
            </a:r>
            <a:endParaRPr/>
          </a:p>
          <a:p>
            <a:pPr marL="171450" lvl="0" indent="-171450" algn="just" rtl="0">
              <a:lnSpc>
                <a:spcPct val="90000"/>
              </a:lnSpc>
              <a:spcBef>
                <a:spcPts val="0"/>
              </a:spcBef>
              <a:spcAft>
                <a:spcPts val="0"/>
              </a:spcAft>
              <a:buClr>
                <a:schemeClr val="dk1"/>
              </a:buClr>
              <a:buSzPts val="1200"/>
              <a:buFont typeface="Arial"/>
              <a:buChar char="•"/>
            </a:pPr>
            <a:r>
              <a:rPr lang="en-US" sz="1200" b="0" i="0">
                <a:solidFill>
                  <a:schemeClr val="dk1"/>
                </a:solidFill>
                <a:latin typeface="Calibri"/>
                <a:ea typeface="Calibri"/>
                <a:cs typeface="Calibri"/>
                <a:sym typeface="Calibri"/>
              </a:rPr>
              <a:t>If there are many files to be transmitted the data connection can be opened and closed multiple times.</a:t>
            </a:r>
            <a:endParaRPr/>
          </a:p>
          <a:p>
            <a:pPr marL="171450" lvl="0" indent="-95250" algn="just" rtl="0">
              <a:lnSpc>
                <a:spcPct val="90000"/>
              </a:lnSpc>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just" rtl="0">
              <a:lnSpc>
                <a:spcPct val="90000"/>
              </a:lnSpc>
              <a:spcBef>
                <a:spcPts val="0"/>
              </a:spcBef>
              <a:spcAft>
                <a:spcPts val="0"/>
              </a:spcAft>
              <a:buClr>
                <a:schemeClr val="dk1"/>
              </a:buClr>
              <a:buSzPts val="1200"/>
              <a:buFont typeface="Arial"/>
              <a:buNone/>
            </a:pPr>
            <a:r>
              <a:rPr lang="en-US" sz="1200" b="0" i="0">
                <a:solidFill>
                  <a:schemeClr val="dk1"/>
                </a:solidFill>
                <a:latin typeface="Calibri"/>
                <a:ea typeface="Calibri"/>
                <a:cs typeface="Calibri"/>
                <a:sym typeface="Calibri"/>
              </a:rPr>
              <a:t>Source: http://technet2u.com/file-transfer-protocol/</a:t>
            </a:r>
            <a:endParaRPr/>
          </a:p>
        </p:txBody>
      </p:sp>
      <p:sp>
        <p:nvSpPr>
          <p:cNvPr id="529" name="Google Shape;529;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945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39" name="Google Shape;53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70587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The email works as follows:</a:t>
            </a:r>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1. The message is sent to the recipient's mailbox, which resides on a mail server, using the </a:t>
            </a:r>
            <a:r>
              <a:rPr lang="en-US" sz="1200" b="0" i="1">
                <a:solidFill>
                  <a:schemeClr val="dk1"/>
                </a:solidFill>
                <a:latin typeface="Calibri"/>
                <a:ea typeface="Calibri"/>
                <a:cs typeface="Calibri"/>
                <a:sym typeface="Calibri"/>
              </a:rPr>
              <a:t>Simple Mail Transfer Protocol.</a:t>
            </a:r>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2. In order to deliver an email message, the client must establish a TCP connection to port 25 on the server.</a:t>
            </a:r>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3. The message is copied to the appropriate mailbox. If a message cannot be delivered, an error report containing the first part of the undeliverable message is sent to the sender.</a:t>
            </a:r>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4. POP3 (Post Office Protocol version 3) allows a user to log in to the server and retrieve messages from their mailbox, which are then stored on a local drive.</a:t>
            </a: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1">
                <a:solidFill>
                  <a:schemeClr val="dk1"/>
                </a:solidFill>
                <a:latin typeface="Calibri"/>
                <a:ea typeface="Calibri"/>
                <a:cs typeface="Calibri"/>
                <a:sym typeface="Calibri"/>
              </a:rPr>
              <a:t>Interactive Mail Access Protocol</a:t>
            </a:r>
            <a:r>
              <a:rPr lang="en-US" sz="1200" b="0" i="0">
                <a:solidFill>
                  <a:schemeClr val="dk1"/>
                </a:solidFill>
                <a:latin typeface="Calibri"/>
                <a:ea typeface="Calibri"/>
                <a:cs typeface="Calibri"/>
                <a:sym typeface="Calibri"/>
              </a:rPr>
              <a:t>(IMAP) :</a:t>
            </a:r>
            <a:endParaRPr sz="1200" b="0" i="0">
              <a:solidFill>
                <a:schemeClr val="dk1"/>
              </a:solidFill>
              <a:latin typeface="Calibri"/>
              <a:ea typeface="Calibri"/>
              <a:cs typeface="Calibri"/>
              <a:sym typeface="Calibri"/>
            </a:endParaRPr>
          </a:p>
          <a:p>
            <a:pPr marL="0" lvl="0" indent="0" algn="just" rtl="0">
              <a:spcBef>
                <a:spcPts val="0"/>
              </a:spcBef>
              <a:spcAft>
                <a:spcPts val="0"/>
              </a:spcAft>
              <a:buNone/>
            </a:pPr>
            <a:r>
              <a:rPr lang="en-US" sz="1200" b="0" i="0">
                <a:solidFill>
                  <a:schemeClr val="dk1"/>
                </a:solidFill>
                <a:latin typeface="Calibri"/>
                <a:ea typeface="Calibri"/>
                <a:cs typeface="Calibri"/>
                <a:sym typeface="Calibri"/>
              </a:rPr>
              <a:t>By default, messages that have been downloaded to a recipient's computer are deleted from the server. The </a:t>
            </a:r>
            <a:r>
              <a:rPr lang="en-US" sz="1200" b="0" i="1">
                <a:solidFill>
                  <a:schemeClr val="dk1"/>
                </a:solidFill>
                <a:latin typeface="Calibri"/>
                <a:ea typeface="Calibri"/>
                <a:cs typeface="Calibri"/>
                <a:sym typeface="Calibri"/>
              </a:rPr>
              <a:t>Interactive Mail Access Protocol</a:t>
            </a:r>
            <a:r>
              <a:rPr lang="en-US" sz="1200" b="0" i="0">
                <a:solidFill>
                  <a:schemeClr val="dk1"/>
                </a:solidFill>
                <a:latin typeface="Calibri"/>
                <a:ea typeface="Calibri"/>
                <a:cs typeface="Calibri"/>
                <a:sym typeface="Calibri"/>
              </a:rPr>
              <a:t>(IMAP) is a more sophisticated mail protocol that stores all incoming and outgoing mail on the server so that mail clients with mailboxes on the server can access their e-mail from anywhere. Mail is not downloaded to the user's PC, and is only deleted from the client's mailbox if the client specifies that it is to be deleted.</a:t>
            </a:r>
            <a:endParaRPr/>
          </a:p>
          <a:p>
            <a:pPr marL="0" lvl="0" indent="0" algn="l" rtl="0">
              <a:spcBef>
                <a:spcPts val="0"/>
              </a:spcBef>
              <a:spcAft>
                <a:spcPts val="0"/>
              </a:spcAft>
              <a:buNone/>
            </a:pPr>
            <a:endParaRPr/>
          </a:p>
        </p:txBody>
      </p:sp>
      <p:sp>
        <p:nvSpPr>
          <p:cNvPr id="547" name="Google Shape;547;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718302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57" name="Google Shape;557;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233174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US"/>
              <a:t>Source: http://www.yaldex.com/tcp_ip/0672325659_ch15lev1sec1.html</a:t>
            </a:r>
            <a:endParaRPr/>
          </a:p>
        </p:txBody>
      </p:sp>
      <p:sp>
        <p:nvSpPr>
          <p:cNvPr id="565" name="Google Shape;565;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565698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57" name="Google Shape;657;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4006690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CERN – the European Organization for Nuclear Research</a:t>
            </a:r>
            <a:endParaRPr/>
          </a:p>
          <a:p>
            <a:pPr marL="0" lvl="0" indent="0" algn="l" rtl="0">
              <a:spcBef>
                <a:spcPts val="0"/>
              </a:spcBef>
              <a:spcAft>
                <a:spcPts val="0"/>
              </a:spcAft>
              <a:buNone/>
            </a:pPr>
            <a:endParaRPr/>
          </a:p>
        </p:txBody>
      </p:sp>
      <p:sp>
        <p:nvSpPr>
          <p:cNvPr id="665" name="Google Shape;665;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642762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77" name="Google Shape;677;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613250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1. Personal computers ruled in the 80’s. </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2. In 1990-2000 the web was just static pages with links, it was web 1.0.</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3. The next decade was the era of social web -  web 2.0 – blogs, Facebook , YouTube etc.</a:t>
            </a:r>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Source: https://www.futurelearn.com/courses/linked-data/0/steps/16078</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86" name="Google Shape;686;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131171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1. Mostly static web pages.</a:t>
            </a:r>
            <a:endParaRPr/>
          </a:p>
          <a:p>
            <a:pPr marL="0" lvl="0" indent="0" algn="just" rtl="0">
              <a:spcBef>
                <a:spcPts val="0"/>
              </a:spcBef>
              <a:spcAft>
                <a:spcPts val="0"/>
              </a:spcAft>
              <a:buNone/>
            </a:pPr>
            <a:r>
              <a:rPr lang="en-US">
                <a:latin typeface="Calibri"/>
                <a:ea typeface="Calibri"/>
                <a:cs typeface="Calibri"/>
                <a:sym typeface="Calibri"/>
              </a:rPr>
              <a:t>2. Text, images and hyperlinks.</a:t>
            </a:r>
            <a:endParaRPr/>
          </a:p>
          <a:p>
            <a:pPr marL="0" lvl="0" indent="0" algn="just" rtl="0">
              <a:spcBef>
                <a:spcPts val="0"/>
              </a:spcBef>
              <a:spcAft>
                <a:spcPts val="0"/>
              </a:spcAft>
              <a:buNone/>
            </a:pPr>
            <a:r>
              <a:rPr lang="en-US">
                <a:latin typeface="Calibri"/>
                <a:ea typeface="Calibri"/>
                <a:cs typeface="Calibri"/>
                <a:sym typeface="Calibri"/>
              </a:rPr>
              <a:t>3. Mostly read-only. Readers were unable to contribute.</a:t>
            </a:r>
            <a:endParaRPr/>
          </a:p>
          <a:p>
            <a:pPr marL="0" lvl="0" indent="0" algn="just" rtl="0">
              <a:spcBef>
                <a:spcPts val="0"/>
              </a:spcBef>
              <a:spcAft>
                <a:spcPts val="0"/>
              </a:spcAft>
              <a:buNone/>
            </a:pPr>
            <a:endParaRPr sz="12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Source: https://www.pastemagazine.com/articles/2015/03/rip-internet-explorer-the-rise-and-fall-of-an-empi.html</a:t>
            </a: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1. Personal computers ruled in the 80’s. </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2. In 1990-2000 the web was just static pages with links, it was web 1.0.</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3. The next decade was the era of social web -  web 2.0 – blogs, Facebook , YouTube etc.</a:t>
            </a:r>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Source: https://www.futurelearn.com/courses/linked-data/0/steps/16078</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96" name="Google Shape;696;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98905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Source: http://slideplayer.com/slide/8879753/</a:t>
            </a:r>
            <a:endParaRPr/>
          </a:p>
          <a:p>
            <a:pPr marL="0" lvl="0" indent="0" algn="l" rtl="0">
              <a:spcBef>
                <a:spcPts val="0"/>
              </a:spcBef>
              <a:spcAft>
                <a:spcPts val="0"/>
              </a:spcAft>
              <a:buNone/>
            </a:pPr>
            <a:endParaRPr/>
          </a:p>
        </p:txBody>
      </p:sp>
      <p:sp>
        <p:nvSpPr>
          <p:cNvPr id="162" name="Google Shape;1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16392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425">
              <a:latin typeface="Times New Roman"/>
              <a:ea typeface="Times New Roman"/>
              <a:cs typeface="Times New Roman"/>
              <a:sym typeface="Times New Roman"/>
            </a:endParaRPr>
          </a:p>
          <a:p>
            <a:pPr marL="0" lvl="0" indent="0" algn="l" rtl="0">
              <a:spcBef>
                <a:spcPts val="0"/>
              </a:spcBef>
              <a:spcAft>
                <a:spcPts val="0"/>
              </a:spcAft>
              <a:buNone/>
            </a:pPr>
            <a:endParaRPr sz="1425">
              <a:latin typeface="Times New Roman"/>
              <a:ea typeface="Times New Roman"/>
              <a:cs typeface="Times New Roman"/>
              <a:sym typeface="Times New Roman"/>
            </a:endParaRPr>
          </a:p>
          <a:p>
            <a:pPr marL="0" lvl="0" indent="0" algn="l" rtl="0">
              <a:spcBef>
                <a:spcPts val="0"/>
              </a:spcBef>
              <a:spcAft>
                <a:spcPts val="0"/>
              </a:spcAft>
              <a:buNone/>
            </a:pPr>
            <a:endParaRPr sz="1425">
              <a:latin typeface="Times New Roman"/>
              <a:ea typeface="Times New Roman"/>
              <a:cs typeface="Times New Roman"/>
              <a:sym typeface="Times New Roman"/>
            </a:endParaRPr>
          </a:p>
          <a:p>
            <a:pPr marL="0" lvl="0" indent="0" algn="l" rtl="0">
              <a:spcBef>
                <a:spcPts val="0"/>
              </a:spcBef>
              <a:spcAft>
                <a:spcPts val="0"/>
              </a:spcAft>
              <a:buNone/>
            </a:pPr>
            <a:r>
              <a:rPr lang="en-US" sz="1425">
                <a:latin typeface="Times New Roman"/>
                <a:ea typeface="Times New Roman"/>
                <a:cs typeface="Times New Roman"/>
                <a:sym typeface="Times New Roman"/>
              </a:rPr>
              <a:t>1. Web pages became dynamic.</a:t>
            </a:r>
            <a:endParaRPr/>
          </a:p>
          <a:p>
            <a:pPr marL="0" lvl="0" indent="0" algn="l" rtl="0">
              <a:spcBef>
                <a:spcPts val="0"/>
              </a:spcBef>
              <a:spcAft>
                <a:spcPts val="0"/>
              </a:spcAft>
              <a:buNone/>
            </a:pPr>
            <a:r>
              <a:rPr lang="en-US" sz="1425">
                <a:latin typeface="Times New Roman"/>
                <a:ea typeface="Times New Roman"/>
                <a:cs typeface="Times New Roman"/>
                <a:sym typeface="Times New Roman"/>
              </a:rPr>
              <a:t>2. Read/Write Web. Users were allowed to contribute.</a:t>
            </a:r>
            <a:endParaRPr/>
          </a:p>
          <a:p>
            <a:pPr marL="0" lvl="0" indent="0" algn="l" rtl="0">
              <a:spcBef>
                <a:spcPts val="0"/>
              </a:spcBef>
              <a:spcAft>
                <a:spcPts val="0"/>
              </a:spcAft>
              <a:buNone/>
            </a:pPr>
            <a:r>
              <a:rPr lang="en-US" sz="1425">
                <a:latin typeface="Times New Roman"/>
                <a:ea typeface="Times New Roman"/>
                <a:cs typeface="Times New Roman"/>
                <a:sym typeface="Times New Roman"/>
              </a:rPr>
              <a:t>3. It is called the social web since social media like Facebook became widespread during this time.</a:t>
            </a:r>
            <a:endParaRPr/>
          </a:p>
          <a:p>
            <a:pPr marL="0" lvl="0" indent="0" algn="l" rtl="0">
              <a:spcBef>
                <a:spcPts val="0"/>
              </a:spcBef>
              <a:spcAft>
                <a:spcPts val="0"/>
              </a:spcAft>
              <a:buNone/>
            </a:pPr>
            <a:r>
              <a:rPr lang="en-US" sz="1425">
                <a:latin typeface="Times New Roman"/>
                <a:ea typeface="Times New Roman"/>
                <a:cs typeface="Times New Roman"/>
                <a:sym typeface="Times New Roman"/>
              </a:rPr>
              <a:t>4. Blogs and wikis.</a:t>
            </a:r>
            <a:endParaRPr/>
          </a:p>
          <a:p>
            <a:pPr marL="0" lvl="0" indent="0" algn="l" rtl="0">
              <a:spcBef>
                <a:spcPts val="0"/>
              </a:spcBef>
              <a:spcAft>
                <a:spcPts val="0"/>
              </a:spcAft>
              <a:buNone/>
            </a:pPr>
            <a:endParaRPr sz="1425">
              <a:latin typeface="Times New Roman"/>
              <a:ea typeface="Times New Roman"/>
              <a:cs typeface="Times New Roman"/>
              <a:sym typeface="Times New Roman"/>
            </a:endParaRPr>
          </a:p>
          <a:p>
            <a:pPr marL="0" lvl="0" indent="0" algn="l" rtl="0">
              <a:spcBef>
                <a:spcPts val="0"/>
              </a:spcBef>
              <a:spcAft>
                <a:spcPts val="0"/>
              </a:spcAft>
              <a:buNone/>
            </a:pPr>
            <a:r>
              <a:rPr lang="en-US" sz="1425">
                <a:latin typeface="Times New Roman"/>
                <a:ea typeface="Times New Roman"/>
                <a:cs typeface="Times New Roman"/>
                <a:sym typeface="Times New Roman"/>
              </a:rPr>
              <a:t>Technologies used:</a:t>
            </a:r>
            <a:endParaRPr/>
          </a:p>
          <a:p>
            <a:pPr marL="0" lvl="0" indent="0" algn="l" rtl="0">
              <a:spcBef>
                <a:spcPts val="0"/>
              </a:spcBef>
              <a:spcAft>
                <a:spcPts val="0"/>
              </a:spcAft>
              <a:buNone/>
            </a:pPr>
            <a:endParaRPr sz="1425">
              <a:latin typeface="Times New Roman"/>
              <a:ea typeface="Times New Roman"/>
              <a:cs typeface="Times New Roman"/>
              <a:sym typeface="Times New Roman"/>
            </a:endParaRPr>
          </a:p>
          <a:p>
            <a:pPr marL="742950" lvl="1" indent="-285750" algn="l" rtl="0">
              <a:spcBef>
                <a:spcPts val="0"/>
              </a:spcBef>
              <a:spcAft>
                <a:spcPts val="0"/>
              </a:spcAft>
              <a:buClr>
                <a:schemeClr val="dk1"/>
              </a:buClr>
              <a:buSzPts val="1425"/>
              <a:buFont typeface="Arial"/>
              <a:buChar char="•"/>
            </a:pPr>
            <a:r>
              <a:rPr lang="en-US" sz="1425">
                <a:latin typeface="Times New Roman"/>
                <a:ea typeface="Times New Roman"/>
                <a:cs typeface="Times New Roman"/>
                <a:sym typeface="Times New Roman"/>
              </a:rPr>
              <a:t>Server side: 	</a:t>
            </a:r>
            <a:r>
              <a:rPr lang="en-US" sz="1200">
                <a:latin typeface="Times New Roman"/>
                <a:ea typeface="Times New Roman"/>
                <a:cs typeface="Times New Roman"/>
                <a:sym typeface="Times New Roman"/>
              </a:rPr>
              <a:t>Perl, PHP, Ruby, JSP etc.</a:t>
            </a:r>
            <a:endParaRPr/>
          </a:p>
          <a:p>
            <a:pPr marL="742950" lvl="1" indent="-285750" algn="l" rtl="0">
              <a:spcBef>
                <a:spcPts val="0"/>
              </a:spcBef>
              <a:spcAft>
                <a:spcPts val="0"/>
              </a:spcAft>
              <a:buClr>
                <a:schemeClr val="dk1"/>
              </a:buClr>
              <a:buSzPts val="1425"/>
              <a:buFont typeface="Arial"/>
              <a:buChar char="•"/>
            </a:pPr>
            <a:r>
              <a:rPr lang="en-US" sz="1425">
                <a:latin typeface="Times New Roman"/>
                <a:ea typeface="Times New Roman"/>
                <a:cs typeface="Times New Roman"/>
                <a:sym typeface="Times New Roman"/>
              </a:rPr>
              <a:t>Client side:	</a:t>
            </a:r>
            <a:r>
              <a:rPr lang="en-US" sz="1200">
                <a:latin typeface="Times New Roman"/>
                <a:ea typeface="Times New Roman"/>
                <a:cs typeface="Times New Roman"/>
                <a:sym typeface="Times New Roman"/>
              </a:rPr>
              <a:t>JavaScript, Ajax, Flash, Flex</a:t>
            </a:r>
            <a:endParaRPr/>
          </a:p>
          <a:p>
            <a:pPr marL="0" lvl="0" indent="0" algn="l" rtl="0">
              <a:spcBef>
                <a:spcPts val="0"/>
              </a:spcBef>
              <a:spcAft>
                <a:spcPts val="0"/>
              </a:spcAft>
              <a:buNone/>
            </a:pPr>
            <a:endParaRPr/>
          </a:p>
        </p:txBody>
      </p:sp>
      <p:sp>
        <p:nvSpPr>
          <p:cNvPr id="706" name="Google Shape;706;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419843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1. Semantic web – web where information is well defined.</a:t>
            </a:r>
            <a:endParaRPr/>
          </a:p>
          <a:p>
            <a:pPr marL="0" lvl="0" indent="0" algn="just" rtl="0">
              <a:spcBef>
                <a:spcPts val="0"/>
              </a:spcBef>
              <a:spcAft>
                <a:spcPts val="0"/>
              </a:spcAft>
              <a:buNone/>
            </a:pPr>
            <a:r>
              <a:rPr lang="en-US">
                <a:latin typeface="Calibri"/>
                <a:ea typeface="Calibri"/>
                <a:cs typeface="Calibri"/>
                <a:sym typeface="Calibri"/>
              </a:rPr>
              <a:t>2. Smart applications</a:t>
            </a:r>
            <a:endParaRPr/>
          </a:p>
          <a:p>
            <a:pPr marL="0" lvl="0" indent="0" algn="just" rtl="0">
              <a:spcBef>
                <a:spcPts val="0"/>
              </a:spcBef>
              <a:spcAft>
                <a:spcPts val="0"/>
              </a:spcAft>
              <a:buNone/>
            </a:pPr>
            <a:r>
              <a:rPr lang="en-US">
                <a:latin typeface="Calibri"/>
                <a:ea typeface="Calibri"/>
                <a:cs typeface="Calibri"/>
                <a:sym typeface="Calibri"/>
              </a:rPr>
              <a:t>3. Cloud </a:t>
            </a:r>
            <a:endParaRPr/>
          </a:p>
          <a:p>
            <a:pPr marL="0" lvl="0" indent="0" algn="just" rtl="0">
              <a:spcBef>
                <a:spcPts val="0"/>
              </a:spcBef>
              <a:spcAft>
                <a:spcPts val="0"/>
              </a:spcAft>
              <a:buNone/>
            </a:pPr>
            <a:r>
              <a:rPr lang="en-US">
                <a:latin typeface="Calibri"/>
                <a:ea typeface="Calibri"/>
                <a:cs typeface="Calibri"/>
                <a:sym typeface="Calibri"/>
              </a:rPr>
              <a:t>4. Ontologies</a:t>
            </a:r>
            <a:endParaRPr/>
          </a:p>
          <a:p>
            <a:pPr marL="0" lvl="0" indent="0" algn="just" rtl="0">
              <a:spcBef>
                <a:spcPts val="0"/>
              </a:spcBef>
              <a:spcAft>
                <a:spcPts val="0"/>
              </a:spcAft>
              <a:buNone/>
            </a:pPr>
            <a:r>
              <a:rPr lang="en-US">
                <a:latin typeface="Calibri"/>
                <a:ea typeface="Calibri"/>
                <a:cs typeface="Calibri"/>
                <a:sym typeface="Calibri"/>
              </a:rPr>
              <a:t>5. Taxonomies</a:t>
            </a:r>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Figure Source: https://www.slideshare.net/thurupathan/semantic-web-on-cloud-infrastructure</a:t>
            </a:r>
            <a:endParaRPr/>
          </a:p>
          <a:p>
            <a:pPr marL="0" lvl="0" indent="0" algn="l" rtl="0">
              <a:spcBef>
                <a:spcPts val="0"/>
              </a:spcBef>
              <a:spcAft>
                <a:spcPts val="0"/>
              </a:spcAft>
              <a:buNone/>
            </a:pPr>
            <a:endParaRPr>
              <a:latin typeface="Calibri"/>
              <a:ea typeface="Calibri"/>
              <a:cs typeface="Calibri"/>
              <a:sym typeface="Calibri"/>
            </a:endParaRPr>
          </a:p>
        </p:txBody>
      </p:sp>
      <p:sp>
        <p:nvSpPr>
          <p:cNvPr id="718" name="Google Shape;718;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909043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Source: https://ashiqinyusof94.wordpress.com/2016/04/24/the-major-differences-among-web-1-0-web-2-0-and-web-3-0/</a:t>
            </a:r>
            <a:endParaRPr/>
          </a:p>
          <a:p>
            <a:pPr marL="0" lvl="0" indent="0" algn="l" rtl="0">
              <a:spcBef>
                <a:spcPts val="0"/>
              </a:spcBef>
              <a:spcAft>
                <a:spcPts val="0"/>
              </a:spcAft>
              <a:buNone/>
            </a:pPr>
            <a:endParaRPr/>
          </a:p>
        </p:txBody>
      </p:sp>
      <p:sp>
        <p:nvSpPr>
          <p:cNvPr id="728" name="Google Shape;728;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101897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131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Calibri"/>
              <a:ea typeface="Calibri"/>
              <a:cs typeface="Calibri"/>
              <a:sym typeface="Calibri"/>
            </a:endParaRPr>
          </a:p>
          <a:p>
            <a:pPr marL="0" lvl="0" indent="0" algn="just" rtl="0">
              <a:spcBef>
                <a:spcPts val="0"/>
              </a:spcBef>
              <a:spcAft>
                <a:spcPts val="0"/>
              </a:spcAft>
              <a:buNone/>
            </a:pPr>
            <a:r>
              <a:rPr lang="en-US">
                <a:latin typeface="Calibri"/>
                <a:ea typeface="Calibri"/>
                <a:cs typeface="Calibri"/>
                <a:sym typeface="Calibri"/>
              </a:rPr>
              <a:t>The web is based on the client-server architecture. It consists of the web browser on the client side and a web server on the server side. The communication is done using the Hyper Text Transfer Protocol.</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Figure Source : </a:t>
            </a:r>
            <a:r>
              <a:rPr lang="en-US" sz="1200">
                <a:latin typeface="Times New Roman"/>
                <a:ea typeface="Times New Roman"/>
                <a:cs typeface="Times New Roman"/>
                <a:sym typeface="Times New Roman"/>
              </a:rPr>
              <a:t>Source: http://tutorials.jenkov.com/software-architecture/n-tier-architecture.html</a:t>
            </a:r>
            <a:endParaRPr/>
          </a:p>
          <a:p>
            <a:pPr marL="0" lvl="0" indent="0" algn="l" rtl="0">
              <a:spcBef>
                <a:spcPts val="0"/>
              </a:spcBef>
              <a:spcAft>
                <a:spcPts val="0"/>
              </a:spcAft>
              <a:buNone/>
            </a:pPr>
            <a:endParaRPr/>
          </a:p>
        </p:txBody>
      </p:sp>
      <p:sp>
        <p:nvSpPr>
          <p:cNvPr id="748" name="Google Shape;748;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647103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473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97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76" name="Google Shape;776;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696768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86" name="Google Shape;786;p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234998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1200"/>
              <a:buFont typeface="Calibri"/>
              <a:buNone/>
            </a:pPr>
            <a:endParaRPr>
              <a:latin typeface="Times New Roman"/>
              <a:ea typeface="Times New Roman"/>
              <a:cs typeface="Times New Roman"/>
              <a:sym typeface="Times New Roman"/>
            </a:endParaRPr>
          </a:p>
          <a:p>
            <a:pPr marL="0" lvl="0" indent="0" algn="just" rtl="0">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A URL has a standard format of three parts:</a:t>
            </a:r>
            <a:endParaRPr/>
          </a:p>
          <a:p>
            <a:pPr marL="457200" lvl="1" indent="0" algn="just" rtl="0">
              <a:spcBef>
                <a:spcPts val="0"/>
              </a:spcBef>
              <a:spcAft>
                <a:spcPts val="0"/>
              </a:spcAft>
              <a:buNone/>
            </a:pPr>
            <a:r>
              <a:rPr lang="en-US">
                <a:latin typeface="Times New Roman"/>
                <a:ea typeface="Times New Roman"/>
                <a:cs typeface="Times New Roman"/>
                <a:sym typeface="Times New Roman"/>
              </a:rPr>
              <a:t>1. The first part is called the </a:t>
            </a:r>
            <a:r>
              <a:rPr lang="en-US" b="1">
                <a:latin typeface="Times New Roman"/>
                <a:ea typeface="Times New Roman"/>
                <a:cs typeface="Times New Roman"/>
                <a:sym typeface="Times New Roman"/>
              </a:rPr>
              <a:t>scheme</a:t>
            </a:r>
            <a:r>
              <a:rPr lang="en-US">
                <a:latin typeface="Times New Roman"/>
                <a:ea typeface="Times New Roman"/>
                <a:cs typeface="Times New Roman"/>
                <a:sym typeface="Times New Roman"/>
              </a:rPr>
              <a:t> and describes the protocol being used for access, this is usually HTTP protocol (http://).</a:t>
            </a:r>
            <a:endParaRPr/>
          </a:p>
          <a:p>
            <a:pPr marL="457200" lvl="1" indent="0" algn="just" rtl="0">
              <a:spcBef>
                <a:spcPts val="0"/>
              </a:spcBef>
              <a:spcAft>
                <a:spcPts val="0"/>
              </a:spcAft>
              <a:buNone/>
            </a:pPr>
            <a:r>
              <a:rPr lang="en-US">
                <a:latin typeface="Times New Roman"/>
                <a:ea typeface="Times New Roman"/>
                <a:cs typeface="Times New Roman"/>
                <a:sym typeface="Times New Roman"/>
              </a:rPr>
              <a:t>2. The second part gives server internet address (</a:t>
            </a:r>
            <a:r>
              <a:rPr lang="en-US" u="sng">
                <a:solidFill>
                  <a:schemeClr val="hlink"/>
                </a:solidFill>
                <a:latin typeface="Times New Roman"/>
                <a:ea typeface="Times New Roman"/>
                <a:cs typeface="Times New Roman"/>
                <a:sym typeface="Times New Roman"/>
                <a:hlinkClick r:id="rId3"/>
              </a:rPr>
              <a:t>www.yahoo.com</a:t>
            </a:r>
            <a:r>
              <a:rPr lang="en-US">
                <a:latin typeface="Times New Roman"/>
                <a:ea typeface="Times New Roman"/>
                <a:cs typeface="Times New Roman"/>
                <a:sym typeface="Times New Roman"/>
              </a:rPr>
              <a:t>).</a:t>
            </a:r>
            <a:endParaRPr/>
          </a:p>
          <a:p>
            <a:pPr marL="457200" lvl="1" indent="0" algn="just" rtl="0">
              <a:spcBef>
                <a:spcPts val="0"/>
              </a:spcBef>
              <a:spcAft>
                <a:spcPts val="0"/>
              </a:spcAft>
              <a:buNone/>
            </a:pPr>
            <a:r>
              <a:rPr lang="en-US">
                <a:latin typeface="Times New Roman"/>
                <a:ea typeface="Times New Roman"/>
                <a:cs typeface="Times New Roman"/>
                <a:sym typeface="Times New Roman"/>
              </a:rPr>
              <a:t>3. The last part identifies the resource location on the web server (/images/logo.gif).</a:t>
            </a:r>
            <a:endParaRPr/>
          </a:p>
          <a:p>
            <a:pPr marL="0" lvl="0" indent="0" algn="l" rtl="0">
              <a:spcBef>
                <a:spcPts val="0"/>
              </a:spcBef>
              <a:spcAft>
                <a:spcPts val="0"/>
              </a:spcAft>
              <a:buNone/>
            </a:pPr>
            <a:endParaRPr/>
          </a:p>
        </p:txBody>
      </p:sp>
      <p:sp>
        <p:nvSpPr>
          <p:cNvPr id="796" name="Google Shape;796;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72371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Source: https://www.slideshare.net/priyankanaik965/client-server-communication-using-java-servlets</a:t>
            </a:r>
            <a:endParaRPr/>
          </a:p>
          <a:p>
            <a:pPr marL="0" lvl="0" indent="0" algn="l" rtl="0">
              <a:spcBef>
                <a:spcPts val="0"/>
              </a:spcBef>
              <a:spcAft>
                <a:spcPts val="0"/>
              </a:spcAft>
              <a:buNone/>
            </a:pPr>
            <a:endParaRPr/>
          </a:p>
        </p:txBody>
      </p:sp>
      <p:sp>
        <p:nvSpPr>
          <p:cNvPr id="178" name="Google Shape;17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130415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122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r>
              <a:rPr lang="en-US">
                <a:latin typeface="Times New Roman"/>
                <a:ea typeface="Times New Roman"/>
                <a:cs typeface="Times New Roman"/>
                <a:sym typeface="Times New Roman"/>
              </a:rPr>
              <a:t>1. Google Chrome - Google's Chrome browser is speedy, includes leading standards support, strong security features, and a clean interface.</a:t>
            </a:r>
            <a:endParaRPr/>
          </a:p>
          <a:p>
            <a:pPr marL="0" lvl="0" indent="0" algn="just" rtl="0">
              <a:spcBef>
                <a:spcPts val="0"/>
              </a:spcBef>
              <a:spcAft>
                <a:spcPts val="0"/>
              </a:spcAft>
              <a:buNone/>
            </a:pPr>
            <a:r>
              <a:rPr lang="en-US">
                <a:latin typeface="Times New Roman"/>
                <a:ea typeface="Times New Roman"/>
                <a:cs typeface="Times New Roman"/>
                <a:sym typeface="Times New Roman"/>
              </a:rPr>
              <a:t>2. Mozilla Firefox - Firefox can't be beat when it comes to customizability and features. It's also fast, secure, and protects your privacy.</a:t>
            </a:r>
            <a:endParaRPr/>
          </a:p>
          <a:p>
            <a:pPr marL="0" lvl="0" indent="0" algn="just" rtl="0">
              <a:spcBef>
                <a:spcPts val="0"/>
              </a:spcBef>
              <a:spcAft>
                <a:spcPts val="0"/>
              </a:spcAft>
              <a:buNone/>
            </a:pPr>
            <a:r>
              <a:rPr lang="en-US">
                <a:latin typeface="Times New Roman"/>
                <a:ea typeface="Times New Roman"/>
                <a:cs typeface="Times New Roman"/>
                <a:sym typeface="Times New Roman"/>
              </a:rPr>
              <a:t>3. Opera - Opera is a web browser for Windows, mac OS, and Linux operating systems developed by Opera Software. It uses the Blink layout engine. </a:t>
            </a:r>
            <a:endParaRPr/>
          </a:p>
          <a:p>
            <a:pPr marL="0" lvl="0" indent="0" algn="just" rtl="0">
              <a:spcBef>
                <a:spcPts val="0"/>
              </a:spcBef>
              <a:spcAft>
                <a:spcPts val="0"/>
              </a:spcAft>
              <a:buNone/>
            </a:pPr>
            <a:r>
              <a:rPr lang="en-US">
                <a:latin typeface="Times New Roman"/>
                <a:ea typeface="Times New Roman"/>
                <a:cs typeface="Times New Roman"/>
                <a:sym typeface="Times New Roman"/>
              </a:rPr>
              <a:t>4. Microsoft Edge - Microsoft Edge is a web browser developed by Microsoft and included in Windows 10, Windows 10 Mobile and Xbox One, replacing Internet Explorer as the default web browser on all device classes.</a:t>
            </a:r>
            <a:endParaRPr/>
          </a:p>
          <a:p>
            <a:pPr marL="0" lvl="0" indent="0" algn="just" rtl="0">
              <a:spcBef>
                <a:spcPts val="0"/>
              </a:spcBef>
              <a:spcAft>
                <a:spcPts val="0"/>
              </a:spcAft>
              <a:buNone/>
            </a:pPr>
            <a:r>
              <a:rPr lang="en-US">
                <a:latin typeface="Times New Roman"/>
                <a:ea typeface="Times New Roman"/>
                <a:cs typeface="Times New Roman"/>
                <a:sym typeface="Times New Roman"/>
              </a:rPr>
              <a:t>5. Vivaldi - Vivaldi is a freeware, cross-platform web browser developed by Vivaldi Technologies, a company founded by Opera Software co-founder and former CEO Jon Stephenson von Tetzchner and Tatsuki Tomita.</a:t>
            </a:r>
            <a:endParaRPr/>
          </a:p>
          <a:p>
            <a:pPr marL="0" lvl="0" indent="0" algn="l" rtl="0">
              <a:spcBef>
                <a:spcPts val="0"/>
              </a:spcBef>
              <a:spcAft>
                <a:spcPts val="0"/>
              </a:spcAft>
              <a:buNone/>
            </a:pPr>
            <a:endParaRPr/>
          </a:p>
        </p:txBody>
      </p:sp>
      <p:sp>
        <p:nvSpPr>
          <p:cNvPr id="819" name="Google Shape;819;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790059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1110"/>
              <a:buFont typeface="Times New Roman"/>
              <a:buNone/>
            </a:pPr>
            <a:r>
              <a:rPr lang="en-US" sz="1110" b="1">
                <a:latin typeface="Times New Roman"/>
                <a:ea typeface="Times New Roman"/>
                <a:cs typeface="Times New Roman"/>
                <a:sym typeface="Times New Roman"/>
              </a:rPr>
              <a:t>Hyper Text Transfer Protocol (HTTP):</a:t>
            </a:r>
            <a:endParaRPr/>
          </a:p>
          <a:p>
            <a:pPr marL="0" marR="0" lvl="0" indent="0" algn="just" rtl="0">
              <a:lnSpc>
                <a:spcPct val="9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228600" lvl="0" indent="-228600" algn="just" rtl="0">
              <a:lnSpc>
                <a:spcPct val="90000"/>
              </a:lnSpc>
              <a:spcBef>
                <a:spcPts val="0"/>
              </a:spcBef>
              <a:spcAft>
                <a:spcPts val="0"/>
              </a:spcAft>
              <a:buClr>
                <a:schemeClr val="dk1"/>
              </a:buClr>
              <a:buSzPts val="1110"/>
              <a:buFont typeface="Times New Roman"/>
              <a:buAutoNum type="arabicPeriod"/>
            </a:pPr>
            <a:r>
              <a:rPr lang="en-US" sz="1110">
                <a:latin typeface="Times New Roman"/>
                <a:ea typeface="Times New Roman"/>
                <a:cs typeface="Times New Roman"/>
                <a:sym typeface="Times New Roman"/>
              </a:rPr>
              <a:t>HTTP is the protocol that enables a web browser and a web server to communicate.</a:t>
            </a:r>
            <a:endParaRPr/>
          </a:p>
          <a:p>
            <a:pPr marL="0" lvl="0" indent="0" algn="just" rtl="0">
              <a:lnSpc>
                <a:spcPct val="9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r>
              <a:rPr lang="en-US" sz="1110">
                <a:latin typeface="Times New Roman"/>
                <a:ea typeface="Times New Roman"/>
                <a:cs typeface="Times New Roman"/>
                <a:sym typeface="Times New Roman"/>
              </a:rPr>
              <a:t>2. HTTP or the Hyper Text Transfer Protocol can be defined as a </a:t>
            </a:r>
            <a:r>
              <a:rPr lang="en-US" sz="1110" b="1" i="1">
                <a:solidFill>
                  <a:srgbClr val="C00000"/>
                </a:solidFill>
                <a:latin typeface="Times New Roman"/>
                <a:ea typeface="Times New Roman"/>
                <a:cs typeface="Times New Roman"/>
                <a:sym typeface="Times New Roman"/>
              </a:rPr>
              <a:t>connectionless</a:t>
            </a:r>
            <a:r>
              <a:rPr lang="en-US" sz="1110" i="1">
                <a:solidFill>
                  <a:srgbClr val="C00000"/>
                </a:solidFill>
                <a:latin typeface="Times New Roman"/>
                <a:ea typeface="Times New Roman"/>
                <a:cs typeface="Times New Roman"/>
                <a:sym typeface="Times New Roman"/>
              </a:rPr>
              <a:t> </a:t>
            </a:r>
            <a:r>
              <a:rPr lang="en-US" sz="1110" b="1" i="1">
                <a:solidFill>
                  <a:srgbClr val="C00000"/>
                </a:solidFill>
                <a:latin typeface="Times New Roman"/>
                <a:ea typeface="Times New Roman"/>
                <a:cs typeface="Times New Roman"/>
                <a:sym typeface="Times New Roman"/>
              </a:rPr>
              <a:t>and</a:t>
            </a:r>
            <a:r>
              <a:rPr lang="en-US" sz="1110" i="1">
                <a:solidFill>
                  <a:srgbClr val="C00000"/>
                </a:solidFill>
                <a:latin typeface="Times New Roman"/>
                <a:ea typeface="Times New Roman"/>
                <a:cs typeface="Times New Roman"/>
                <a:sym typeface="Times New Roman"/>
              </a:rPr>
              <a:t> </a:t>
            </a:r>
            <a:r>
              <a:rPr lang="en-US" sz="1110" b="1" i="1">
                <a:solidFill>
                  <a:srgbClr val="C00000"/>
                </a:solidFill>
                <a:latin typeface="Times New Roman"/>
                <a:ea typeface="Times New Roman"/>
                <a:cs typeface="Times New Roman"/>
                <a:sym typeface="Times New Roman"/>
              </a:rPr>
              <a:t>stateless</a:t>
            </a:r>
            <a:r>
              <a:rPr lang="en-US" sz="1110" i="1">
                <a:solidFill>
                  <a:srgbClr val="C00000"/>
                </a:solidFill>
                <a:latin typeface="Times New Roman"/>
                <a:ea typeface="Times New Roman"/>
                <a:cs typeface="Times New Roman"/>
                <a:sym typeface="Times New Roman"/>
              </a:rPr>
              <a:t>, </a:t>
            </a:r>
            <a:r>
              <a:rPr lang="en-US" sz="1110" b="1" i="1">
                <a:solidFill>
                  <a:srgbClr val="C00000"/>
                </a:solidFill>
                <a:latin typeface="Times New Roman"/>
                <a:ea typeface="Times New Roman"/>
                <a:cs typeface="Times New Roman"/>
                <a:sym typeface="Times New Roman"/>
              </a:rPr>
              <a:t>application layer protocol</a:t>
            </a:r>
            <a:r>
              <a:rPr lang="en-US" sz="1110" i="1">
                <a:solidFill>
                  <a:srgbClr val="C00000"/>
                </a:solidFill>
                <a:latin typeface="Times New Roman"/>
                <a:ea typeface="Times New Roman"/>
                <a:cs typeface="Times New Roman"/>
                <a:sym typeface="Times New Roman"/>
              </a:rPr>
              <a:t> </a:t>
            </a:r>
            <a:r>
              <a:rPr lang="en-US" sz="1110">
                <a:latin typeface="Times New Roman"/>
                <a:ea typeface="Times New Roman"/>
                <a:cs typeface="Times New Roman"/>
                <a:sym typeface="Times New Roman"/>
              </a:rPr>
              <a:t>using which all the web browsers, servers and web applications communicate with each other. </a:t>
            </a:r>
            <a:endParaRPr/>
          </a:p>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r>
              <a:rPr lang="en-US" sz="1110">
                <a:latin typeface="Times New Roman"/>
                <a:ea typeface="Times New Roman"/>
                <a:cs typeface="Times New Roman"/>
                <a:sym typeface="Times New Roman"/>
              </a:rPr>
              <a:t>3. HTTP </a:t>
            </a:r>
            <a:r>
              <a:rPr lang="en-US" sz="1110" b="1" i="1">
                <a:solidFill>
                  <a:srgbClr val="C00000"/>
                </a:solidFill>
                <a:latin typeface="Times New Roman"/>
                <a:ea typeface="Times New Roman"/>
                <a:cs typeface="Times New Roman"/>
                <a:sym typeface="Times New Roman"/>
              </a:rPr>
              <a:t>supports various network configurations</a:t>
            </a:r>
            <a:r>
              <a:rPr lang="en-US" sz="1110">
                <a:solidFill>
                  <a:srgbClr val="C00000"/>
                </a:solidFill>
                <a:latin typeface="Times New Roman"/>
                <a:ea typeface="Times New Roman"/>
                <a:cs typeface="Times New Roman"/>
                <a:sym typeface="Times New Roman"/>
              </a:rPr>
              <a:t> </a:t>
            </a:r>
            <a:r>
              <a:rPr lang="en-US" sz="1110">
                <a:latin typeface="Times New Roman"/>
                <a:ea typeface="Times New Roman"/>
                <a:cs typeface="Times New Roman"/>
                <a:sym typeface="Times New Roman"/>
              </a:rPr>
              <a:t>and allows communication between different hosts and clients. </a:t>
            </a:r>
            <a:endParaRPr/>
          </a:p>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r>
              <a:rPr lang="en-US" sz="1110">
                <a:latin typeface="Times New Roman"/>
                <a:ea typeface="Times New Roman"/>
                <a:cs typeface="Times New Roman"/>
                <a:sym typeface="Times New Roman"/>
              </a:rPr>
              <a:t>4. The communication usually happens over </a:t>
            </a:r>
            <a:r>
              <a:rPr lang="en-US" sz="1110" b="1" i="1">
                <a:solidFill>
                  <a:srgbClr val="C00000"/>
                </a:solidFill>
                <a:latin typeface="Times New Roman"/>
                <a:ea typeface="Times New Roman"/>
                <a:cs typeface="Times New Roman"/>
                <a:sym typeface="Times New Roman"/>
              </a:rPr>
              <a:t>TCP/IP</a:t>
            </a:r>
            <a:r>
              <a:rPr lang="en-US" sz="1110">
                <a:latin typeface="Times New Roman"/>
                <a:ea typeface="Times New Roman"/>
                <a:cs typeface="Times New Roman"/>
                <a:sym typeface="Times New Roman"/>
              </a:rPr>
              <a:t>, by default it uses </a:t>
            </a:r>
            <a:r>
              <a:rPr lang="en-US" sz="1110" b="1" i="1">
                <a:solidFill>
                  <a:srgbClr val="C00000"/>
                </a:solidFill>
                <a:latin typeface="Times New Roman"/>
                <a:ea typeface="Times New Roman"/>
                <a:cs typeface="Times New Roman"/>
                <a:sym typeface="Times New Roman"/>
              </a:rPr>
              <a:t>port 80</a:t>
            </a:r>
            <a:r>
              <a:rPr lang="en-US" sz="1110">
                <a:solidFill>
                  <a:srgbClr val="C00000"/>
                </a:solidFill>
                <a:latin typeface="Times New Roman"/>
                <a:ea typeface="Times New Roman"/>
                <a:cs typeface="Times New Roman"/>
                <a:sym typeface="Times New Roman"/>
              </a:rPr>
              <a:t> </a:t>
            </a:r>
            <a:r>
              <a:rPr lang="en-US" sz="1110">
                <a:latin typeface="Times New Roman"/>
                <a:ea typeface="Times New Roman"/>
                <a:cs typeface="Times New Roman"/>
                <a:sym typeface="Times New Roman"/>
              </a:rPr>
              <a:t>on the TCP/IP but other ports can also be used.</a:t>
            </a:r>
            <a:endParaRPr/>
          </a:p>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r>
              <a:rPr lang="en-US" sz="1110">
                <a:latin typeface="Times New Roman"/>
                <a:ea typeface="Times New Roman"/>
                <a:cs typeface="Times New Roman"/>
                <a:sym typeface="Times New Roman"/>
              </a:rPr>
              <a:t>5. It is also </a:t>
            </a:r>
            <a:r>
              <a:rPr lang="en-US" sz="1110" b="1" i="1">
                <a:solidFill>
                  <a:srgbClr val="C00000"/>
                </a:solidFill>
                <a:latin typeface="Times New Roman"/>
                <a:ea typeface="Times New Roman"/>
                <a:cs typeface="Times New Roman"/>
                <a:sym typeface="Times New Roman"/>
              </a:rPr>
              <a:t>media independent </a:t>
            </a:r>
            <a:r>
              <a:rPr lang="en-US" sz="1110">
                <a:latin typeface="Times New Roman"/>
                <a:ea typeface="Times New Roman"/>
                <a:cs typeface="Times New Roman"/>
                <a:sym typeface="Times New Roman"/>
              </a:rPr>
              <a:t>which means any type of data can be sent by HTTP like text, images, multimedia and hyperlinks. </a:t>
            </a:r>
            <a:endParaRPr/>
          </a:p>
          <a:p>
            <a:pPr marL="0" lvl="0" indent="0" algn="just" rtl="0">
              <a:lnSpc>
                <a:spcPct val="90000"/>
              </a:lnSpc>
              <a:spcBef>
                <a:spcPts val="0"/>
              </a:spcBef>
              <a:spcAft>
                <a:spcPts val="0"/>
              </a:spcAft>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None/>
            </a:pPr>
            <a:r>
              <a:rPr lang="en-US" sz="1110">
                <a:latin typeface="Times New Roman"/>
                <a:ea typeface="Times New Roman"/>
                <a:cs typeface="Times New Roman"/>
                <a:sym typeface="Times New Roman"/>
              </a:rPr>
              <a:t>6. HTTP uses </a:t>
            </a:r>
            <a:r>
              <a:rPr lang="en-US" sz="1110" b="1" i="1">
                <a:solidFill>
                  <a:srgbClr val="C00000"/>
                </a:solidFill>
                <a:latin typeface="Times New Roman"/>
                <a:ea typeface="Times New Roman"/>
                <a:cs typeface="Times New Roman"/>
                <a:sym typeface="Times New Roman"/>
              </a:rPr>
              <a:t>reliable data transmission </a:t>
            </a:r>
            <a:r>
              <a:rPr lang="en-US" sz="1110">
                <a:latin typeface="Times New Roman"/>
                <a:ea typeface="Times New Roman"/>
                <a:cs typeface="Times New Roman"/>
                <a:sym typeface="Times New Roman"/>
              </a:rPr>
              <a:t>protocols and hence guarantees that the data is not damaged in transit.</a:t>
            </a:r>
            <a:endParaRPr/>
          </a:p>
          <a:p>
            <a:pPr marL="0" lvl="0" indent="0" algn="just" rtl="0">
              <a:lnSpc>
                <a:spcPct val="90000"/>
              </a:lnSpc>
              <a:spcBef>
                <a:spcPts val="0"/>
              </a:spcBef>
              <a:spcAft>
                <a:spcPts val="0"/>
              </a:spcAft>
              <a:buNone/>
            </a:pPr>
            <a:endParaRPr sz="1110"/>
          </a:p>
          <a:p>
            <a:pPr marL="0" lvl="0" indent="0" algn="just" rtl="0">
              <a:lnSpc>
                <a:spcPct val="90000"/>
              </a:lnSpc>
              <a:spcBef>
                <a:spcPts val="0"/>
              </a:spcBef>
              <a:spcAft>
                <a:spcPts val="0"/>
              </a:spcAft>
              <a:buNone/>
            </a:pPr>
            <a:endParaRPr sz="1110"/>
          </a:p>
          <a:p>
            <a:pPr marL="0" lvl="0" indent="0" algn="just" rtl="0">
              <a:lnSpc>
                <a:spcPct val="90000"/>
              </a:lnSpc>
              <a:spcBef>
                <a:spcPts val="0"/>
              </a:spcBef>
              <a:spcAft>
                <a:spcPts val="0"/>
              </a:spcAft>
              <a:buNone/>
            </a:pPr>
            <a:endParaRPr sz="1110"/>
          </a:p>
          <a:p>
            <a:pPr marL="0" lvl="0" indent="0" algn="just" rtl="0">
              <a:lnSpc>
                <a:spcPct val="90000"/>
              </a:lnSpc>
              <a:spcBef>
                <a:spcPts val="0"/>
              </a:spcBef>
              <a:spcAft>
                <a:spcPts val="0"/>
              </a:spcAft>
              <a:buNone/>
            </a:pPr>
            <a:r>
              <a:rPr lang="en-US" sz="1110"/>
              <a:t>Figure Source: http://www.tankonyvtar.hu/hu/tartalom/tamop425/0027_ADW1/ch01s02.html</a:t>
            </a:r>
            <a:endParaRPr sz="1110"/>
          </a:p>
        </p:txBody>
      </p:sp>
      <p:sp>
        <p:nvSpPr>
          <p:cNvPr id="882" name="Google Shape;882;p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537628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413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3" name="Google Shape;903;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 HTTP communication uses the client server model. </a:t>
            </a:r>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 communication between a client and server happens via a </a:t>
            </a:r>
            <a:r>
              <a:rPr lang="en-US" b="1">
                <a:solidFill>
                  <a:srgbClr val="C00000"/>
                </a:solidFill>
                <a:latin typeface="Times New Roman"/>
                <a:ea typeface="Times New Roman"/>
                <a:cs typeface="Times New Roman"/>
                <a:sym typeface="Times New Roman"/>
              </a:rPr>
              <a:t>request/response pair</a:t>
            </a:r>
            <a:r>
              <a:rPr lang="en-US">
                <a:solidFill>
                  <a:srgbClr val="C00000"/>
                </a:solidFill>
                <a:latin typeface="Times New Roman"/>
                <a:ea typeface="Times New Roman"/>
                <a:cs typeface="Times New Roman"/>
                <a:sym typeface="Times New Roman"/>
              </a:rPr>
              <a:t>. </a:t>
            </a:r>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Web content is stored on the web servers, the client when it requires some information initiates an HTTP request and the server services this request using a HTTP response.    It is also called the </a:t>
            </a:r>
            <a:r>
              <a:rPr lang="en-US" b="1">
                <a:solidFill>
                  <a:srgbClr val="C00000"/>
                </a:solidFill>
                <a:latin typeface="Times New Roman"/>
                <a:ea typeface="Times New Roman"/>
                <a:cs typeface="Times New Roman"/>
                <a:sym typeface="Times New Roman"/>
              </a:rPr>
              <a:t>request response protocol</a:t>
            </a:r>
            <a:r>
              <a:rPr lang="en-US">
                <a:solidFill>
                  <a:srgbClr val="C00000"/>
                </a:solidFill>
                <a:latin typeface="Times New Roman"/>
                <a:ea typeface="Times New Roman"/>
                <a:cs typeface="Times New Roman"/>
                <a:sym typeface="Times New Roman"/>
              </a:rPr>
              <a:t>.</a:t>
            </a:r>
            <a:endParaRPr/>
          </a:p>
          <a:p>
            <a:pPr marL="0" lvl="0" indent="0" algn="l" rtl="0">
              <a:spcBef>
                <a:spcPts val="0"/>
              </a:spcBef>
              <a:spcAft>
                <a:spcPts val="0"/>
              </a:spcAft>
              <a:buNone/>
            </a:pPr>
            <a:endParaRPr/>
          </a:p>
        </p:txBody>
      </p:sp>
      <p:sp>
        <p:nvSpPr>
          <p:cNvPr id="904" name="Google Shape;904;p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639777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Since there are thousands of different data type on the web, HTTP tags each object being transported with a data format label called the </a:t>
            </a:r>
            <a:r>
              <a:rPr lang="en-US" sz="1200" b="1">
                <a:latin typeface="Times New Roman"/>
                <a:ea typeface="Times New Roman"/>
                <a:cs typeface="Times New Roman"/>
                <a:sym typeface="Times New Roman"/>
              </a:rPr>
              <a:t>MIME (Multipurpose Internet Mail Extensions) type</a:t>
            </a:r>
            <a:r>
              <a:rPr lang="en-US" sz="1200">
                <a:latin typeface="Times New Roman"/>
                <a:ea typeface="Times New Roman"/>
                <a:cs typeface="Times New Roman"/>
                <a:sym typeface="Times New Roman"/>
              </a:rPr>
              <a:t>. The above table shows some of the MIME types.</a:t>
            </a:r>
            <a:endParaRPr/>
          </a:p>
          <a:p>
            <a:pPr marL="0" lvl="0" indent="0" algn="l" rtl="0">
              <a:spcBef>
                <a:spcPts val="0"/>
              </a:spcBef>
              <a:spcAft>
                <a:spcPts val="0"/>
              </a:spcAft>
              <a:buNone/>
            </a:pPr>
            <a:endParaRPr/>
          </a:p>
        </p:txBody>
      </p:sp>
      <p:sp>
        <p:nvSpPr>
          <p:cNvPr id="919" name="Google Shape;919;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3944571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Calibri"/>
              <a:buNone/>
            </a:pP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Suppose I request for the web page www.example.com/index.html and as a result the request page was displayed on my browser. The exchange between the browser and the server is called a </a:t>
            </a:r>
            <a:r>
              <a:rPr lang="en-US">
                <a:solidFill>
                  <a:srgbClr val="C00000"/>
                </a:solidFill>
                <a:latin typeface="Times New Roman"/>
                <a:ea typeface="Times New Roman"/>
                <a:cs typeface="Times New Roman"/>
                <a:sym typeface="Times New Roman"/>
              </a:rPr>
              <a:t>HTTP transaction</a:t>
            </a:r>
            <a:r>
              <a:rPr lang="en-US">
                <a:latin typeface="Times New Roman"/>
                <a:ea typeface="Times New Roman"/>
                <a:cs typeface="Times New Roman"/>
                <a:sym typeface="Times New Roman"/>
              </a:rPr>
              <a:t>. It consists of a </a:t>
            </a:r>
            <a:r>
              <a:rPr lang="en-US">
                <a:solidFill>
                  <a:srgbClr val="C00000"/>
                </a:solidFill>
                <a:latin typeface="Times New Roman"/>
                <a:ea typeface="Times New Roman"/>
                <a:cs typeface="Times New Roman"/>
                <a:sym typeface="Times New Roman"/>
              </a:rPr>
              <a:t>request command </a:t>
            </a:r>
            <a:r>
              <a:rPr lang="en-US">
                <a:latin typeface="Times New Roman"/>
                <a:ea typeface="Times New Roman"/>
                <a:cs typeface="Times New Roman"/>
                <a:sym typeface="Times New Roman"/>
              </a:rPr>
              <a:t>and a </a:t>
            </a:r>
            <a:r>
              <a:rPr lang="en-US">
                <a:solidFill>
                  <a:srgbClr val="C00000"/>
                </a:solidFill>
                <a:latin typeface="Times New Roman"/>
                <a:ea typeface="Times New Roman"/>
                <a:cs typeface="Times New Roman"/>
                <a:sym typeface="Times New Roman"/>
              </a:rPr>
              <a:t>response result</a:t>
            </a:r>
            <a:r>
              <a:rPr lang="en-US">
                <a:latin typeface="Times New Roman"/>
                <a:ea typeface="Times New Roman"/>
                <a:cs typeface="Times New Roman"/>
                <a:sym typeface="Times New Roman"/>
              </a:rPr>
              <a:t>. </a:t>
            </a:r>
            <a:endParaRPr/>
          </a:p>
          <a:p>
            <a:pPr marL="0" lvl="0" indent="0" algn="l" rtl="0">
              <a:spcBef>
                <a:spcPts val="0"/>
              </a:spcBef>
              <a:spcAft>
                <a:spcPts val="0"/>
              </a:spcAft>
              <a:buNone/>
            </a:pPr>
            <a:endParaRPr/>
          </a:p>
        </p:txBody>
      </p:sp>
      <p:sp>
        <p:nvSpPr>
          <p:cNvPr id="928" name="Google Shape;928;p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11077278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1200"/>
              <a:buFont typeface="Noto Sans Symbols"/>
              <a:buNone/>
            </a:pPr>
            <a:endParaRPr>
              <a:latin typeface="Times New Roman"/>
              <a:ea typeface="Times New Roman"/>
              <a:cs typeface="Times New Roman"/>
              <a:sym typeface="Times New Roman"/>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 request/response message has three sections – start line, headers and an optional body. The </a:t>
            </a:r>
            <a:r>
              <a:rPr lang="en-US" i="1">
                <a:solidFill>
                  <a:srgbClr val="C00000"/>
                </a:solidFill>
                <a:latin typeface="Times New Roman"/>
                <a:ea typeface="Times New Roman"/>
                <a:cs typeface="Times New Roman"/>
                <a:sym typeface="Times New Roman"/>
              </a:rPr>
              <a:t>start line in a request message </a:t>
            </a:r>
            <a:r>
              <a:rPr lang="en-US">
                <a:latin typeface="Times New Roman"/>
                <a:ea typeface="Times New Roman"/>
                <a:cs typeface="Times New Roman"/>
                <a:sym typeface="Times New Roman"/>
              </a:rPr>
              <a:t>consists of:</a:t>
            </a:r>
            <a:endParaRPr/>
          </a:p>
          <a:p>
            <a:pPr marL="742950" lvl="1" indent="-285750" algn="just" rtl="0">
              <a:spcBef>
                <a:spcPts val="0"/>
              </a:spcBef>
              <a:spcAft>
                <a:spcPts val="0"/>
              </a:spcAft>
              <a:buClr>
                <a:schemeClr val="dk1"/>
              </a:buClr>
              <a:buSzPts val="1500"/>
              <a:buFont typeface="Arial"/>
              <a:buChar char="•"/>
            </a:pPr>
            <a:r>
              <a:rPr lang="en-US" sz="1500">
                <a:latin typeface="Times New Roman"/>
                <a:ea typeface="Times New Roman"/>
                <a:cs typeface="Times New Roman"/>
                <a:sym typeface="Times New Roman"/>
              </a:rPr>
              <a:t>A method to tell the server the type of request being made.</a:t>
            </a:r>
            <a:endParaRPr/>
          </a:p>
          <a:p>
            <a:pPr marL="742950" lvl="1" indent="-285750" algn="just" rtl="0">
              <a:spcBef>
                <a:spcPts val="0"/>
              </a:spcBef>
              <a:spcAft>
                <a:spcPts val="0"/>
              </a:spcAft>
              <a:buClr>
                <a:schemeClr val="dk1"/>
              </a:buClr>
              <a:buSzPts val="1500"/>
              <a:buFont typeface="Arial"/>
              <a:buChar char="•"/>
            </a:pPr>
            <a:r>
              <a:rPr lang="en-US" sz="1500">
                <a:latin typeface="Times New Roman"/>
                <a:ea typeface="Times New Roman"/>
                <a:cs typeface="Times New Roman"/>
                <a:sym typeface="Times New Roman"/>
              </a:rPr>
              <a:t>The URI of the resource.</a:t>
            </a:r>
            <a:endParaRPr/>
          </a:p>
          <a:p>
            <a:pPr marL="742950" lvl="1" indent="-285750" algn="just" rtl="0">
              <a:spcBef>
                <a:spcPts val="0"/>
              </a:spcBef>
              <a:spcAft>
                <a:spcPts val="0"/>
              </a:spcAft>
              <a:buClr>
                <a:schemeClr val="dk1"/>
              </a:buClr>
              <a:buSzPts val="1500"/>
              <a:buFont typeface="Arial"/>
              <a:buChar char="•"/>
            </a:pPr>
            <a:r>
              <a:rPr lang="en-US" sz="1500">
                <a:latin typeface="Times New Roman"/>
                <a:ea typeface="Times New Roman"/>
                <a:cs typeface="Times New Roman"/>
                <a:sym typeface="Times New Roman"/>
              </a:rPr>
              <a:t>The client’s HTTP version.</a:t>
            </a:r>
            <a:endParaRPr/>
          </a:p>
          <a:p>
            <a:pPr marL="457200" lvl="1" indent="0" algn="just" rtl="0">
              <a:spcBef>
                <a:spcPts val="0"/>
              </a:spcBef>
              <a:spcAft>
                <a:spcPts val="0"/>
              </a:spcAft>
              <a:buClr>
                <a:schemeClr val="dk1"/>
              </a:buClr>
              <a:buSzPts val="1500"/>
              <a:buFont typeface="Noto Sans Symbols"/>
              <a:buNone/>
            </a:pPr>
            <a:endParaRPr sz="1500">
              <a:latin typeface="Times New Roman"/>
              <a:ea typeface="Times New Roman"/>
              <a:cs typeface="Times New Roman"/>
              <a:sym typeface="Times New Roman"/>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 </a:t>
            </a:r>
            <a:r>
              <a:rPr lang="en-US" i="1">
                <a:solidFill>
                  <a:srgbClr val="C00000"/>
                </a:solidFill>
                <a:latin typeface="Times New Roman"/>
                <a:ea typeface="Times New Roman"/>
                <a:cs typeface="Times New Roman"/>
                <a:sym typeface="Times New Roman"/>
              </a:rPr>
              <a:t>start line in the response message </a:t>
            </a:r>
            <a:r>
              <a:rPr lang="en-US">
                <a:latin typeface="Times New Roman"/>
                <a:ea typeface="Times New Roman"/>
                <a:cs typeface="Times New Roman"/>
                <a:sym typeface="Times New Roman"/>
              </a:rPr>
              <a:t>contains: </a:t>
            </a:r>
            <a:endParaRPr/>
          </a:p>
          <a:p>
            <a:pPr marL="457200" lvl="1" indent="0" algn="just" rtl="0">
              <a:spcBef>
                <a:spcPts val="0"/>
              </a:spcBef>
              <a:spcAft>
                <a:spcPts val="0"/>
              </a:spcAft>
              <a:buClr>
                <a:schemeClr val="dk1"/>
              </a:buClr>
              <a:buSzPts val="1500"/>
              <a:buFont typeface="Noto Sans Symbols"/>
              <a:buNone/>
            </a:pPr>
            <a:r>
              <a:rPr lang="en-US" sz="1500">
                <a:latin typeface="Times New Roman"/>
                <a:ea typeface="Times New Roman"/>
                <a:cs typeface="Times New Roman"/>
                <a:sym typeface="Times New Roman"/>
              </a:rPr>
              <a:t>The HTTP version.</a:t>
            </a:r>
            <a:endParaRPr/>
          </a:p>
          <a:p>
            <a:pPr marL="457200" lvl="1" indent="0" algn="just" rtl="0">
              <a:spcBef>
                <a:spcPts val="0"/>
              </a:spcBef>
              <a:spcAft>
                <a:spcPts val="0"/>
              </a:spcAft>
              <a:buClr>
                <a:schemeClr val="dk1"/>
              </a:buClr>
              <a:buSzPts val="1500"/>
              <a:buFont typeface="Noto Sans Symbols"/>
              <a:buNone/>
            </a:pPr>
            <a:r>
              <a:rPr lang="en-US" sz="1500">
                <a:latin typeface="Times New Roman"/>
                <a:ea typeface="Times New Roman"/>
                <a:cs typeface="Times New Roman"/>
                <a:sym typeface="Times New Roman"/>
              </a:rPr>
              <a:t>A status code to indicate whether the request has been successful or an error has occurred.</a:t>
            </a:r>
            <a:endParaRPr/>
          </a:p>
          <a:p>
            <a:pPr marL="457200" lvl="1" indent="0" algn="just" rtl="0">
              <a:spcBef>
                <a:spcPts val="0"/>
              </a:spcBef>
              <a:spcAft>
                <a:spcPts val="0"/>
              </a:spcAft>
              <a:buClr>
                <a:schemeClr val="dk1"/>
              </a:buClr>
              <a:buSzPts val="1500"/>
              <a:buFont typeface="Noto Sans Symbols"/>
              <a:buNone/>
            </a:pPr>
            <a:endParaRPr sz="1500">
              <a:latin typeface="Times New Roman"/>
              <a:ea typeface="Times New Roman"/>
              <a:cs typeface="Times New Roman"/>
              <a:sym typeface="Times New Roman"/>
            </a:endParaRPr>
          </a:p>
          <a:p>
            <a:pPr marL="171450" lvl="0" indent="-171450" algn="just" rtl="0">
              <a:spcBef>
                <a:spcPts val="0"/>
              </a:spcBef>
              <a:spcAft>
                <a:spcPts val="0"/>
              </a:spcAft>
              <a:buClr>
                <a:srgbClr val="C00000"/>
              </a:buClr>
              <a:buSzPts val="1200"/>
              <a:buFont typeface="Arial"/>
              <a:buChar char="•"/>
            </a:pPr>
            <a:r>
              <a:rPr lang="en-US" b="1">
                <a:solidFill>
                  <a:srgbClr val="C00000"/>
                </a:solidFill>
                <a:latin typeface="Times New Roman"/>
                <a:ea typeface="Times New Roman"/>
                <a:cs typeface="Times New Roman"/>
                <a:sym typeface="Times New Roman"/>
              </a:rPr>
              <a:t>Headers</a:t>
            </a:r>
            <a:r>
              <a:rPr lang="en-US">
                <a:solidFill>
                  <a:srgbClr val="C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are a set of name: value pairs separated by a colon for easy parsing which provide information such as the host name, language accepted and the MIME type.</a:t>
            </a:r>
            <a:endParaRPr/>
          </a:p>
          <a:p>
            <a:pPr marL="0" lvl="0" indent="0" algn="just" rtl="0">
              <a:spcBef>
                <a:spcPts val="0"/>
              </a:spcBef>
              <a:spcAft>
                <a:spcPts val="0"/>
              </a:spcAft>
              <a:buClr>
                <a:schemeClr val="dk1"/>
              </a:buClr>
              <a:buSzPts val="2400"/>
              <a:buFont typeface="Arial"/>
              <a:buNone/>
            </a:pPr>
            <a:endParaRPr sz="2400">
              <a:latin typeface="Times New Roman"/>
              <a:ea typeface="Times New Roman"/>
              <a:cs typeface="Times New Roman"/>
              <a:sym typeface="Times New Roman"/>
            </a:endParaRPr>
          </a:p>
          <a:p>
            <a:pPr marL="171450" lvl="0" indent="-171450" algn="just" rtl="0">
              <a:spcBef>
                <a:spcPts val="0"/>
              </a:spcBef>
              <a:spcAft>
                <a:spcPts val="0"/>
              </a:spcAft>
              <a:buClr>
                <a:schemeClr val="dk1"/>
              </a:buClr>
              <a:buSzPts val="1200"/>
              <a:buFont typeface="Arial"/>
              <a:buChar char="•"/>
            </a:pPr>
            <a:r>
              <a:rPr lang="en-US">
                <a:latin typeface="Times New Roman"/>
                <a:ea typeface="Times New Roman"/>
                <a:cs typeface="Times New Roman"/>
                <a:sym typeface="Times New Roman"/>
              </a:rPr>
              <a:t>The </a:t>
            </a:r>
            <a:r>
              <a:rPr lang="en-US" b="1">
                <a:solidFill>
                  <a:srgbClr val="C00000"/>
                </a:solidFill>
                <a:latin typeface="Times New Roman"/>
                <a:ea typeface="Times New Roman"/>
                <a:cs typeface="Times New Roman"/>
                <a:sym typeface="Times New Roman"/>
              </a:rPr>
              <a:t>Body</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of the message contains any kind of data that is carried from client to server and server to client. Unlike the start line and header which are textual and structured, the body can contain any type of binary data like text, images, videos, audio and software applications.</a:t>
            </a:r>
            <a:endParaRPr sz="2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52" name="Google Shape;952;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2826091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5" name="Google Shape;965;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HTTP supports many request commands, called </a:t>
            </a:r>
            <a:r>
              <a:rPr lang="en-US" b="1">
                <a:latin typeface="Times New Roman"/>
                <a:ea typeface="Times New Roman"/>
                <a:cs typeface="Times New Roman"/>
                <a:sym typeface="Times New Roman"/>
              </a:rPr>
              <a:t>HTTP Methods</a:t>
            </a:r>
            <a:r>
              <a:rPr lang="en-US">
                <a:latin typeface="Times New Roman"/>
                <a:ea typeface="Times New Roman"/>
                <a:cs typeface="Times New Roman"/>
                <a:sym typeface="Times New Roman"/>
              </a:rPr>
              <a:t>. Every HTTP message has a method which indicates the action to be performed. </a:t>
            </a:r>
            <a:endParaRPr/>
          </a:p>
        </p:txBody>
      </p:sp>
      <p:sp>
        <p:nvSpPr>
          <p:cNvPr id="966" name="Google Shape;966;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9717140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Google Shape;974;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Calibri"/>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Times New Roman"/>
              <a:buNone/>
            </a:pPr>
            <a:r>
              <a:rPr lang="en-US" sz="1110">
                <a:latin typeface="Times New Roman"/>
                <a:ea typeface="Times New Roman"/>
                <a:cs typeface="Times New Roman"/>
                <a:sym typeface="Times New Roman"/>
              </a:rPr>
              <a:t>Every HTTP response message contains a status code. It is a </a:t>
            </a:r>
            <a:r>
              <a:rPr lang="en-US" sz="1110" i="0">
                <a:solidFill>
                  <a:srgbClr val="C00000"/>
                </a:solidFill>
                <a:latin typeface="Times New Roman"/>
                <a:ea typeface="Times New Roman"/>
                <a:cs typeface="Times New Roman"/>
                <a:sym typeface="Times New Roman"/>
              </a:rPr>
              <a:t>three-digit numeric code that tells the client whether the request succeeded</a:t>
            </a:r>
            <a:r>
              <a:rPr lang="en-US" sz="1110">
                <a:latin typeface="Times New Roman"/>
                <a:ea typeface="Times New Roman"/>
                <a:cs typeface="Times New Roman"/>
                <a:sym typeface="Times New Roman"/>
              </a:rPr>
              <a:t>. Some of the common codes are:</a:t>
            </a:r>
            <a:endParaRPr/>
          </a:p>
          <a:p>
            <a:pPr marL="0" lvl="0" indent="0" algn="just" rtl="0">
              <a:lnSpc>
                <a:spcPct val="90000"/>
              </a:lnSpc>
              <a:spcBef>
                <a:spcPts val="0"/>
              </a:spcBef>
              <a:spcAft>
                <a:spcPts val="0"/>
              </a:spcAft>
              <a:buClr>
                <a:schemeClr val="dk1"/>
              </a:buClr>
              <a:buSzPts val="1110"/>
              <a:buFont typeface="Noto Sans Symbols"/>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1. A code like </a:t>
            </a:r>
            <a:r>
              <a:rPr lang="en-US" sz="1110">
                <a:solidFill>
                  <a:srgbClr val="C00000"/>
                </a:solidFill>
                <a:latin typeface="Times New Roman"/>
                <a:ea typeface="Times New Roman"/>
                <a:cs typeface="Times New Roman"/>
                <a:sym typeface="Times New Roman"/>
              </a:rPr>
              <a:t>1xx</a:t>
            </a:r>
            <a:r>
              <a:rPr lang="en-US" sz="1110">
                <a:latin typeface="Times New Roman"/>
                <a:ea typeface="Times New Roman"/>
                <a:cs typeface="Times New Roman"/>
                <a:sym typeface="Times New Roman"/>
              </a:rPr>
              <a:t> indicates that the request has been </a:t>
            </a:r>
            <a:r>
              <a:rPr lang="en-US" sz="1110">
                <a:solidFill>
                  <a:srgbClr val="C00000"/>
                </a:solidFill>
                <a:latin typeface="Times New Roman"/>
                <a:ea typeface="Times New Roman"/>
                <a:cs typeface="Times New Roman"/>
                <a:sym typeface="Times New Roman"/>
              </a:rPr>
              <a:t>received and being processed</a:t>
            </a:r>
            <a:r>
              <a:rPr lang="en-US" sz="1110">
                <a:latin typeface="Times New Roman"/>
                <a:ea typeface="Times New Roman"/>
                <a:cs typeface="Times New Roman"/>
                <a:sym typeface="Times New Roman"/>
              </a:rPr>
              <a:t>. For example, the code 100 means, </a:t>
            </a:r>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   </a:t>
            </a:r>
            <a:r>
              <a:rPr lang="en-US" sz="1110" b="1">
                <a:latin typeface="Times New Roman"/>
                <a:ea typeface="Times New Roman"/>
                <a:cs typeface="Times New Roman"/>
                <a:sym typeface="Times New Roman"/>
              </a:rPr>
              <a:t>Continue</a:t>
            </a:r>
            <a:r>
              <a:rPr lang="en-US" sz="1110">
                <a:latin typeface="Times New Roman"/>
                <a:ea typeface="Times New Roman"/>
                <a:cs typeface="Times New Roman"/>
                <a:sym typeface="Times New Roman"/>
              </a:rPr>
              <a:t> - the request has been only partially received by the server but as long as the request is not rejected by the server, the client must continue with the request. </a:t>
            </a:r>
            <a:endParaRPr/>
          </a:p>
          <a:p>
            <a:pPr marL="0" lvl="0" indent="0" algn="just" rtl="0">
              <a:lnSpc>
                <a:spcPct val="90000"/>
              </a:lnSpc>
              <a:spcBef>
                <a:spcPts val="0"/>
              </a:spcBef>
              <a:spcAft>
                <a:spcPts val="0"/>
              </a:spcAft>
              <a:buClr>
                <a:schemeClr val="dk1"/>
              </a:buClr>
              <a:buSzPts val="1110"/>
              <a:buFont typeface="Noto Sans Symbols"/>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2. A code like </a:t>
            </a:r>
            <a:r>
              <a:rPr lang="en-US" sz="1110">
                <a:solidFill>
                  <a:srgbClr val="C00000"/>
                </a:solidFill>
                <a:latin typeface="Times New Roman"/>
                <a:ea typeface="Times New Roman"/>
                <a:cs typeface="Times New Roman"/>
                <a:sym typeface="Times New Roman"/>
              </a:rPr>
              <a:t>2xx</a:t>
            </a:r>
            <a:r>
              <a:rPr lang="en-US" sz="1110">
                <a:latin typeface="Times New Roman"/>
                <a:ea typeface="Times New Roman"/>
                <a:cs typeface="Times New Roman"/>
                <a:sym typeface="Times New Roman"/>
              </a:rPr>
              <a:t> implies the action was </a:t>
            </a:r>
            <a:r>
              <a:rPr lang="en-US" sz="1110">
                <a:solidFill>
                  <a:srgbClr val="C00000"/>
                </a:solidFill>
                <a:latin typeface="Times New Roman"/>
                <a:ea typeface="Times New Roman"/>
                <a:cs typeface="Times New Roman"/>
                <a:sym typeface="Times New Roman"/>
              </a:rPr>
              <a:t>received, understood and accepted</a:t>
            </a:r>
            <a:r>
              <a:rPr lang="en-US" sz="1110">
                <a:latin typeface="Times New Roman"/>
                <a:ea typeface="Times New Roman"/>
                <a:cs typeface="Times New Roman"/>
                <a:sym typeface="Times New Roman"/>
              </a:rPr>
              <a:t>. For example, code 201 means, </a:t>
            </a:r>
            <a:endParaRPr/>
          </a:p>
          <a:p>
            <a:pPr marL="0" lvl="0" indent="0" algn="just" rtl="0">
              <a:lnSpc>
                <a:spcPct val="90000"/>
              </a:lnSpc>
              <a:spcBef>
                <a:spcPts val="0"/>
              </a:spcBef>
              <a:spcAft>
                <a:spcPts val="0"/>
              </a:spcAft>
              <a:buClr>
                <a:schemeClr val="dk1"/>
              </a:buClr>
              <a:buSzPts val="1110"/>
              <a:buFont typeface="Noto Sans Symbols"/>
              <a:buNone/>
            </a:pPr>
            <a:r>
              <a:rPr lang="en-US" sz="1110" b="1">
                <a:latin typeface="Times New Roman"/>
                <a:ea typeface="Times New Roman"/>
                <a:cs typeface="Times New Roman"/>
                <a:sym typeface="Times New Roman"/>
              </a:rPr>
              <a:t>   Created</a:t>
            </a:r>
            <a:r>
              <a:rPr lang="en-US" sz="1110">
                <a:latin typeface="Times New Roman"/>
                <a:ea typeface="Times New Roman"/>
                <a:cs typeface="Times New Roman"/>
                <a:sym typeface="Times New Roman"/>
              </a:rPr>
              <a:t> - the request is complete, a new resource was created.</a:t>
            </a:r>
            <a:endParaRPr/>
          </a:p>
          <a:p>
            <a:pPr marL="0" lvl="0" indent="0" algn="just" rtl="0">
              <a:lnSpc>
                <a:spcPct val="90000"/>
              </a:lnSpc>
              <a:spcBef>
                <a:spcPts val="0"/>
              </a:spcBef>
              <a:spcAft>
                <a:spcPts val="0"/>
              </a:spcAft>
              <a:buClr>
                <a:schemeClr val="dk1"/>
              </a:buClr>
              <a:buSzPts val="1110"/>
              <a:buFont typeface="Noto Sans Symbols"/>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3. A code like </a:t>
            </a:r>
            <a:r>
              <a:rPr lang="en-US" sz="1110">
                <a:solidFill>
                  <a:srgbClr val="C00000"/>
                </a:solidFill>
                <a:latin typeface="Times New Roman"/>
                <a:ea typeface="Times New Roman"/>
                <a:cs typeface="Times New Roman"/>
                <a:sym typeface="Times New Roman"/>
              </a:rPr>
              <a:t>3xx</a:t>
            </a:r>
            <a:r>
              <a:rPr lang="en-US" sz="1110">
                <a:latin typeface="Times New Roman"/>
                <a:ea typeface="Times New Roman"/>
                <a:cs typeface="Times New Roman"/>
                <a:sym typeface="Times New Roman"/>
              </a:rPr>
              <a:t> indicates </a:t>
            </a:r>
            <a:r>
              <a:rPr lang="en-US" sz="1110">
                <a:solidFill>
                  <a:srgbClr val="C00000"/>
                </a:solidFill>
                <a:latin typeface="Times New Roman"/>
                <a:ea typeface="Times New Roman"/>
                <a:cs typeface="Times New Roman"/>
                <a:sym typeface="Times New Roman"/>
              </a:rPr>
              <a:t>further</a:t>
            </a:r>
            <a:r>
              <a:rPr lang="en-US" sz="1110">
                <a:latin typeface="Times New Roman"/>
                <a:ea typeface="Times New Roman"/>
                <a:cs typeface="Times New Roman"/>
                <a:sym typeface="Times New Roman"/>
              </a:rPr>
              <a:t> </a:t>
            </a:r>
            <a:r>
              <a:rPr lang="en-US" sz="1110">
                <a:solidFill>
                  <a:srgbClr val="C00000"/>
                </a:solidFill>
                <a:latin typeface="Times New Roman"/>
                <a:ea typeface="Times New Roman"/>
                <a:cs typeface="Times New Roman"/>
                <a:sym typeface="Times New Roman"/>
              </a:rPr>
              <a:t>action is required to complete the request</a:t>
            </a:r>
            <a:r>
              <a:rPr lang="en-US" sz="1110">
                <a:latin typeface="Times New Roman"/>
                <a:ea typeface="Times New Roman"/>
                <a:cs typeface="Times New Roman"/>
                <a:sym typeface="Times New Roman"/>
              </a:rPr>
              <a:t>. For example 302 means,</a:t>
            </a:r>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   </a:t>
            </a:r>
            <a:r>
              <a:rPr lang="en-US" sz="1110" b="1">
                <a:latin typeface="Times New Roman"/>
                <a:ea typeface="Times New Roman"/>
                <a:cs typeface="Times New Roman"/>
                <a:sym typeface="Times New Roman"/>
              </a:rPr>
              <a:t>Found</a:t>
            </a:r>
            <a:r>
              <a:rPr lang="en-US" sz="1110">
                <a:latin typeface="Times New Roman"/>
                <a:ea typeface="Times New Roman"/>
                <a:cs typeface="Times New Roman"/>
                <a:sym typeface="Times New Roman"/>
              </a:rPr>
              <a:t> – The requested resource has been moved to a new URL temporarily.</a:t>
            </a:r>
            <a:endParaRPr/>
          </a:p>
          <a:p>
            <a:pPr marL="0" lvl="0" indent="0" algn="just" rtl="0">
              <a:lnSpc>
                <a:spcPct val="90000"/>
              </a:lnSpc>
              <a:spcBef>
                <a:spcPts val="0"/>
              </a:spcBef>
              <a:spcAft>
                <a:spcPts val="0"/>
              </a:spcAft>
              <a:buClr>
                <a:schemeClr val="dk1"/>
              </a:buClr>
              <a:buSzPts val="1110"/>
              <a:buFont typeface="Noto Sans Symbols"/>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4. A code like </a:t>
            </a:r>
            <a:r>
              <a:rPr lang="en-US" sz="1110">
                <a:solidFill>
                  <a:srgbClr val="C00000"/>
                </a:solidFill>
                <a:latin typeface="Times New Roman"/>
                <a:ea typeface="Times New Roman"/>
                <a:cs typeface="Times New Roman"/>
                <a:sym typeface="Times New Roman"/>
              </a:rPr>
              <a:t>4xx</a:t>
            </a:r>
            <a:r>
              <a:rPr lang="en-US" sz="1110">
                <a:latin typeface="Times New Roman"/>
                <a:ea typeface="Times New Roman"/>
                <a:cs typeface="Times New Roman"/>
                <a:sym typeface="Times New Roman"/>
              </a:rPr>
              <a:t> means an </a:t>
            </a:r>
            <a:r>
              <a:rPr lang="en-US" sz="1110">
                <a:solidFill>
                  <a:srgbClr val="C00000"/>
                </a:solidFill>
                <a:latin typeface="Times New Roman"/>
                <a:ea typeface="Times New Roman"/>
                <a:cs typeface="Times New Roman"/>
                <a:sym typeface="Times New Roman"/>
              </a:rPr>
              <a:t>incorrect syntax or request cannot be fulfilled</a:t>
            </a:r>
            <a:r>
              <a:rPr lang="en-US" sz="1110">
                <a:latin typeface="Times New Roman"/>
                <a:ea typeface="Times New Roman"/>
                <a:cs typeface="Times New Roman"/>
                <a:sym typeface="Times New Roman"/>
              </a:rPr>
              <a:t>. For example, 404 means,</a:t>
            </a:r>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   </a:t>
            </a:r>
            <a:r>
              <a:rPr lang="en-US" sz="1110" b="1">
                <a:latin typeface="Times New Roman"/>
                <a:ea typeface="Times New Roman"/>
                <a:cs typeface="Times New Roman"/>
                <a:sym typeface="Times New Roman"/>
              </a:rPr>
              <a:t>Not Found </a:t>
            </a:r>
            <a:r>
              <a:rPr lang="en-US" sz="1110">
                <a:latin typeface="Times New Roman"/>
                <a:ea typeface="Times New Roman"/>
                <a:cs typeface="Times New Roman"/>
                <a:sym typeface="Times New Roman"/>
              </a:rPr>
              <a:t>– the server cannot find the requested page.</a:t>
            </a:r>
            <a:endParaRPr/>
          </a:p>
          <a:p>
            <a:pPr marL="0" lvl="0" indent="0" algn="just" rtl="0">
              <a:lnSpc>
                <a:spcPct val="90000"/>
              </a:lnSpc>
              <a:spcBef>
                <a:spcPts val="0"/>
              </a:spcBef>
              <a:spcAft>
                <a:spcPts val="0"/>
              </a:spcAft>
              <a:buClr>
                <a:schemeClr val="dk1"/>
              </a:buClr>
              <a:buSzPts val="1110"/>
              <a:buFont typeface="Noto Sans Symbols"/>
              <a:buNone/>
            </a:pPr>
            <a:endParaRPr sz="1110">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1110"/>
              <a:buFont typeface="Noto Sans Symbols"/>
              <a:buNone/>
            </a:pPr>
            <a:r>
              <a:rPr lang="en-US" sz="1110">
                <a:latin typeface="Times New Roman"/>
                <a:ea typeface="Times New Roman"/>
                <a:cs typeface="Times New Roman"/>
                <a:sym typeface="Times New Roman"/>
              </a:rPr>
              <a:t>5. A code like </a:t>
            </a:r>
            <a:r>
              <a:rPr lang="en-US" sz="1110">
                <a:solidFill>
                  <a:srgbClr val="C00000"/>
                </a:solidFill>
                <a:latin typeface="Times New Roman"/>
                <a:ea typeface="Times New Roman"/>
                <a:cs typeface="Times New Roman"/>
                <a:sym typeface="Times New Roman"/>
              </a:rPr>
              <a:t>5xx</a:t>
            </a:r>
            <a:r>
              <a:rPr lang="en-US" sz="1110">
                <a:latin typeface="Times New Roman"/>
                <a:ea typeface="Times New Roman"/>
                <a:cs typeface="Times New Roman"/>
                <a:sym typeface="Times New Roman"/>
              </a:rPr>
              <a:t> means the </a:t>
            </a:r>
            <a:r>
              <a:rPr lang="en-US" sz="1110">
                <a:solidFill>
                  <a:srgbClr val="C00000"/>
                </a:solidFill>
                <a:latin typeface="Times New Roman"/>
                <a:ea typeface="Times New Roman"/>
                <a:cs typeface="Times New Roman"/>
                <a:sym typeface="Times New Roman"/>
              </a:rPr>
              <a:t>request was valid but the server failed to fulfill it</a:t>
            </a:r>
            <a:r>
              <a:rPr lang="en-US" sz="1110">
                <a:latin typeface="Times New Roman"/>
                <a:ea typeface="Times New Roman"/>
                <a:cs typeface="Times New Roman"/>
                <a:sym typeface="Times New Roman"/>
              </a:rPr>
              <a:t>. For example, 503 means,</a:t>
            </a:r>
            <a:endParaRPr/>
          </a:p>
          <a:p>
            <a:pPr marL="0" lvl="0" indent="0" algn="just" rtl="0">
              <a:lnSpc>
                <a:spcPct val="90000"/>
              </a:lnSpc>
              <a:spcBef>
                <a:spcPts val="0"/>
              </a:spcBef>
              <a:spcAft>
                <a:spcPts val="0"/>
              </a:spcAft>
              <a:buClr>
                <a:schemeClr val="dk1"/>
              </a:buClr>
              <a:buSzPts val="1110"/>
              <a:buFont typeface="Noto Sans Symbols"/>
              <a:buNone/>
            </a:pPr>
            <a:r>
              <a:rPr lang="en-US" sz="1110" b="1">
                <a:latin typeface="Times New Roman"/>
                <a:ea typeface="Times New Roman"/>
                <a:cs typeface="Times New Roman"/>
                <a:sym typeface="Times New Roman"/>
              </a:rPr>
              <a:t>  Service Unavailable </a:t>
            </a:r>
            <a:r>
              <a:rPr lang="en-US" sz="1110">
                <a:latin typeface="Times New Roman"/>
                <a:ea typeface="Times New Roman"/>
                <a:cs typeface="Times New Roman"/>
                <a:sym typeface="Times New Roman"/>
              </a:rPr>
              <a:t>– request not complete, the server is down.</a:t>
            </a:r>
            <a:endParaRPr/>
          </a:p>
          <a:p>
            <a:pPr marL="0" lvl="0" indent="0" algn="l" rtl="0">
              <a:lnSpc>
                <a:spcPct val="90000"/>
              </a:lnSpc>
              <a:spcBef>
                <a:spcPts val="0"/>
              </a:spcBef>
              <a:spcAft>
                <a:spcPts val="0"/>
              </a:spcAft>
              <a:buNone/>
            </a:pPr>
            <a:endParaRPr sz="1110"/>
          </a:p>
        </p:txBody>
      </p:sp>
      <p:sp>
        <p:nvSpPr>
          <p:cNvPr id="975" name="Google Shape;975;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111218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151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36" name="Google Shape;1036;p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010054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Source: https://www.bbc.co.uk/education/guides/znkqn39/revision</a:t>
            </a:r>
            <a:endParaRPr/>
          </a:p>
        </p:txBody>
      </p:sp>
      <p:sp>
        <p:nvSpPr>
          <p:cNvPr id="1045" name="Google Shape;1045;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08254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95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spcBef>
                <a:spcPts val="0"/>
              </a:spcBef>
              <a:spcAft>
                <a:spcPts val="0"/>
              </a:spcAft>
              <a:buNone/>
            </a:pPr>
            <a:r>
              <a:rPr lang="en-US" b="1">
                <a:latin typeface="Times New Roman"/>
                <a:ea typeface="Times New Roman"/>
                <a:cs typeface="Times New Roman"/>
                <a:sym typeface="Times New Roman"/>
              </a:rPr>
              <a:t>The Servers </a:t>
            </a:r>
            <a:r>
              <a:rPr lang="en-US">
                <a:latin typeface="Times New Roman"/>
                <a:ea typeface="Times New Roman"/>
                <a:cs typeface="Times New Roman"/>
                <a:sym typeface="Times New Roman"/>
              </a:rPr>
              <a:t>– it provides the shared resources required by the networks to run like file storage, databases, web services and security. Understanding the server architecture is important in order to program the back-end.</a:t>
            </a:r>
            <a:endParaRPr>
              <a:latin typeface="Times New Roman"/>
              <a:ea typeface="Times New Roman"/>
              <a:cs typeface="Times New Roman"/>
              <a:sym typeface="Times New Roman"/>
            </a:endParaRPr>
          </a:p>
          <a:p>
            <a:pPr marL="457200" lvl="1" indent="0" algn="just" rtl="0">
              <a:spcBef>
                <a:spcPts val="0"/>
              </a:spcBef>
              <a:spcAft>
                <a:spcPts val="0"/>
              </a:spcAft>
              <a:buNone/>
            </a:pPr>
            <a:r>
              <a:rPr lang="en-US" b="1">
                <a:latin typeface="Times New Roman"/>
                <a:ea typeface="Times New Roman"/>
                <a:cs typeface="Times New Roman"/>
                <a:sym typeface="Times New Roman"/>
              </a:rPr>
              <a:t>Databases</a:t>
            </a:r>
            <a:r>
              <a:rPr lang="en-US">
                <a:latin typeface="Times New Roman"/>
                <a:ea typeface="Times New Roman"/>
                <a:cs typeface="Times New Roman"/>
                <a:sym typeface="Times New Roman"/>
              </a:rPr>
              <a:t> – databases store the data required by the website and allows the users to search and retrieve what they want.</a:t>
            </a:r>
            <a:endParaRPr>
              <a:latin typeface="Times New Roman"/>
              <a:ea typeface="Times New Roman"/>
              <a:cs typeface="Times New Roman"/>
              <a:sym typeface="Times New Roman"/>
            </a:endParaRPr>
          </a:p>
          <a:p>
            <a:pPr marL="457200" lvl="1" indent="0" algn="just" rtl="0">
              <a:spcBef>
                <a:spcPts val="0"/>
              </a:spcBef>
              <a:spcAft>
                <a:spcPts val="0"/>
              </a:spcAft>
              <a:buNone/>
            </a:pPr>
            <a:r>
              <a:rPr lang="en-US" b="1">
                <a:latin typeface="Times New Roman"/>
                <a:ea typeface="Times New Roman"/>
                <a:cs typeface="Times New Roman"/>
                <a:sym typeface="Times New Roman"/>
              </a:rPr>
              <a:t>Middleware</a:t>
            </a:r>
            <a:r>
              <a:rPr lang="en-US">
                <a:latin typeface="Times New Roman"/>
                <a:ea typeface="Times New Roman"/>
                <a:cs typeface="Times New Roman"/>
                <a:sym typeface="Times New Roman"/>
              </a:rPr>
              <a:t> – a software that connects the application’s front-end to its back-end.</a:t>
            </a:r>
            <a:endParaRPr/>
          </a:p>
        </p:txBody>
      </p:sp>
      <p:sp>
        <p:nvSpPr>
          <p:cNvPr id="1063" name="Google Shape;1063;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944841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lnSpc>
                <a:spcPct val="80000"/>
              </a:lnSpc>
              <a:spcBef>
                <a:spcPts val="0"/>
              </a:spcBef>
              <a:spcAft>
                <a:spcPts val="0"/>
              </a:spcAft>
              <a:buNone/>
            </a:pPr>
            <a:endParaRPr sz="1020"/>
          </a:p>
          <a:p>
            <a:pPr marL="0" lvl="0" indent="0" algn="just" rtl="0">
              <a:lnSpc>
                <a:spcPct val="80000"/>
              </a:lnSpc>
              <a:spcBef>
                <a:spcPts val="0"/>
              </a:spcBef>
              <a:spcAft>
                <a:spcPts val="0"/>
              </a:spcAft>
              <a:buClr>
                <a:schemeClr val="dk1"/>
              </a:buClr>
              <a:buSzPts val="1020"/>
              <a:buFont typeface="Times New Roman"/>
              <a:buNone/>
            </a:pPr>
            <a:r>
              <a:rPr lang="en-US" sz="1020" b="1">
                <a:latin typeface="Times New Roman"/>
                <a:ea typeface="Times New Roman"/>
                <a:cs typeface="Times New Roman"/>
                <a:sym typeface="Times New Roman"/>
              </a:rPr>
              <a:t>Hyper Text Markup Language</a:t>
            </a: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HTML is the </a:t>
            </a:r>
            <a:r>
              <a:rPr lang="en-US" sz="1020" b="1">
                <a:latin typeface="Times New Roman"/>
                <a:ea typeface="Times New Roman"/>
                <a:cs typeface="Times New Roman"/>
                <a:sym typeface="Times New Roman"/>
              </a:rPr>
              <a:t>standard markup language for creating web pages </a:t>
            </a:r>
            <a:r>
              <a:rPr lang="en-US" sz="1020">
                <a:latin typeface="Times New Roman"/>
                <a:ea typeface="Times New Roman"/>
                <a:cs typeface="Times New Roman"/>
                <a:sym typeface="Times New Roman"/>
              </a:rPr>
              <a:t>and web applications.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A markup language is designed to process, define and present text. The HTML describes the structure and organization of web pages.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HTML elements form the basic building blocks of the web.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A few examples of structuring using HTML are creating paragraphs, including images and links, headings, line breaks, tables and lists. </a:t>
            </a:r>
            <a:endParaRPr/>
          </a:p>
          <a:p>
            <a:pPr marL="0" lvl="0" indent="0" algn="just" rtl="0">
              <a:lnSpc>
                <a:spcPct val="80000"/>
              </a:lnSpc>
              <a:spcBef>
                <a:spcPts val="0"/>
              </a:spcBef>
              <a:spcAft>
                <a:spcPts val="0"/>
              </a:spcAft>
              <a:buClr>
                <a:schemeClr val="dk1"/>
              </a:buClr>
              <a:buSzPts val="1020"/>
              <a:buFont typeface="Calibri"/>
              <a:buNone/>
            </a:pPr>
            <a:endParaRPr sz="1020" b="1">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20"/>
              <a:buFont typeface="Times New Roman"/>
              <a:buNone/>
            </a:pPr>
            <a:r>
              <a:rPr lang="en-US" sz="1020" b="1">
                <a:latin typeface="Times New Roman"/>
                <a:ea typeface="Times New Roman"/>
                <a:cs typeface="Times New Roman"/>
                <a:sym typeface="Times New Roman"/>
              </a:rPr>
              <a:t>Cascading Style Sheets</a:t>
            </a: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Apart from being structured a website requires styling if it has to be visually appealing. CSS or the Cascading Styling Sheets are used to style an HTML document.</a:t>
            </a:r>
            <a:endParaRPr/>
          </a:p>
          <a:p>
            <a:pPr marL="0" lvl="0" indent="0" algn="just" rtl="0">
              <a:lnSpc>
                <a:spcPct val="80000"/>
              </a:lnSpc>
              <a:spcBef>
                <a:spcPts val="0"/>
              </a:spcBef>
              <a:spcAft>
                <a:spcPts val="0"/>
              </a:spcAft>
              <a:buNone/>
            </a:pPr>
            <a:r>
              <a:rPr lang="en-US" sz="1020" b="1">
                <a:latin typeface="Times New Roman"/>
                <a:ea typeface="Times New Roman"/>
                <a:cs typeface="Times New Roman"/>
                <a:sym typeface="Times New Roman"/>
              </a:rPr>
              <a:t>Example</a:t>
            </a:r>
            <a:r>
              <a:rPr lang="en-US" sz="1020">
                <a:latin typeface="Times New Roman"/>
                <a:ea typeface="Times New Roman"/>
                <a:cs typeface="Times New Roman"/>
                <a:sym typeface="Times New Roman"/>
              </a:rPr>
              <a:t>: the background color of a page, defining a common font size and type for a particular section, add animations and other decorative features. </a:t>
            </a:r>
            <a:endParaRPr/>
          </a:p>
          <a:p>
            <a:pPr marL="0" lvl="0" indent="0" algn="just" rtl="0">
              <a:lnSpc>
                <a:spcPct val="80000"/>
              </a:lnSpc>
              <a:spcBef>
                <a:spcPts val="0"/>
              </a:spcBef>
              <a:spcAft>
                <a:spcPts val="0"/>
              </a:spcAft>
              <a:buNone/>
            </a:pP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20"/>
              <a:buFont typeface="Times New Roman"/>
              <a:buNone/>
            </a:pPr>
            <a:r>
              <a:rPr lang="en-US" sz="1020" b="1">
                <a:latin typeface="Times New Roman"/>
                <a:ea typeface="Times New Roman"/>
                <a:cs typeface="Times New Roman"/>
                <a:sym typeface="Times New Roman"/>
              </a:rPr>
              <a:t>Java Script</a:t>
            </a: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HTML and CSS together can create static websites which are good only for displaying information to the user.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If you want to make your page interactive, for example, add games, response to a button press and animated 2D and 3D graphics. Java Script is the language which can provide this interactivity.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It is a dynamic programming language which when applied to a HTML document can make the websites interactive with the user.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It was invented by Brendan Eich, co-founder of Mozilla.</a:t>
            </a:r>
            <a:endParaRPr/>
          </a:p>
          <a:p>
            <a:pPr marL="0" lvl="0" indent="0" algn="just" rtl="0">
              <a:lnSpc>
                <a:spcPct val="80000"/>
              </a:lnSpc>
              <a:spcBef>
                <a:spcPts val="0"/>
              </a:spcBef>
              <a:spcAft>
                <a:spcPts val="0"/>
              </a:spcAft>
              <a:buNone/>
            </a:pP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20"/>
              <a:buFont typeface="Times New Roman"/>
              <a:buNone/>
            </a:pPr>
            <a:r>
              <a:rPr lang="en-US" sz="1020" b="1">
                <a:latin typeface="Times New Roman"/>
                <a:ea typeface="Times New Roman"/>
                <a:cs typeface="Times New Roman"/>
                <a:sym typeface="Times New Roman"/>
              </a:rPr>
              <a:t>XML – eXtensible Markup Language</a:t>
            </a: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As the name suggests it is an extensible language which can be used to create specific mark-up languages such as chemical mark-up.</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It is a subset of Standard generalized markup Language (SGML) but with less complexity.</a:t>
            </a:r>
            <a:endParaRPr/>
          </a:p>
          <a:p>
            <a:pPr marL="0" lvl="0" indent="0" algn="just" rtl="0">
              <a:lnSpc>
                <a:spcPct val="80000"/>
              </a:lnSpc>
              <a:spcBef>
                <a:spcPts val="0"/>
              </a:spcBef>
              <a:spcAft>
                <a:spcPts val="0"/>
              </a:spcAft>
              <a:buClr>
                <a:schemeClr val="dk1"/>
              </a:buClr>
              <a:buSzPts val="1020"/>
              <a:buFont typeface="Calibri"/>
              <a:buNone/>
            </a:pPr>
            <a:endParaRPr sz="1020" b="1">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20"/>
              <a:buFont typeface="Times New Roman"/>
              <a:buNone/>
            </a:pPr>
            <a:r>
              <a:rPr lang="en-US" sz="1020" b="1">
                <a:latin typeface="Times New Roman"/>
                <a:ea typeface="Times New Roman"/>
                <a:cs typeface="Times New Roman"/>
                <a:sym typeface="Times New Roman"/>
              </a:rPr>
              <a:t>ASP .NET</a:t>
            </a: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ASP .NET is a web framework for building dynamic web sites, web applications and web services. </a:t>
            </a:r>
            <a:endParaRPr/>
          </a:p>
          <a:p>
            <a:pPr marL="0" lvl="0" indent="0" algn="just" rtl="0">
              <a:lnSpc>
                <a:spcPct val="80000"/>
              </a:lnSpc>
              <a:spcBef>
                <a:spcPts val="0"/>
              </a:spcBef>
              <a:spcAft>
                <a:spcPts val="0"/>
              </a:spcAft>
              <a:buNone/>
            </a:pPr>
            <a:r>
              <a:rPr lang="en-US" sz="1020">
                <a:latin typeface="Times New Roman"/>
                <a:ea typeface="Times New Roman"/>
                <a:cs typeface="Times New Roman"/>
                <a:sym typeface="Times New Roman"/>
              </a:rPr>
              <a:t>It provides a very good integration of HTML, CSS and Java Script.</a:t>
            </a:r>
            <a:endParaRPr/>
          </a:p>
          <a:p>
            <a:pPr marL="0" lvl="0" indent="0" algn="just" rtl="0">
              <a:lnSpc>
                <a:spcPct val="80000"/>
              </a:lnSpc>
              <a:spcBef>
                <a:spcPts val="0"/>
              </a:spcBef>
              <a:spcAft>
                <a:spcPts val="0"/>
              </a:spcAft>
              <a:buClr>
                <a:schemeClr val="dk1"/>
              </a:buClr>
              <a:buSzPts val="1020"/>
              <a:buFont typeface="Calibri"/>
              <a:buNone/>
            </a:pPr>
            <a:endParaRPr sz="1020" b="1">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20"/>
              <a:buFont typeface="Calibri"/>
              <a:buNone/>
            </a:pP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endParaRPr sz="1020">
              <a:latin typeface="Times New Roman"/>
              <a:ea typeface="Times New Roman"/>
              <a:cs typeface="Times New Roman"/>
              <a:sym typeface="Times New Roman"/>
            </a:endParaRPr>
          </a:p>
          <a:p>
            <a:pPr marL="0" lvl="0" indent="0" algn="just" rtl="0">
              <a:lnSpc>
                <a:spcPct val="80000"/>
              </a:lnSpc>
              <a:spcBef>
                <a:spcPts val="0"/>
              </a:spcBef>
              <a:spcAft>
                <a:spcPts val="0"/>
              </a:spcAft>
              <a:buNone/>
            </a:pPr>
            <a:endParaRPr sz="1020">
              <a:latin typeface="Times New Roman"/>
              <a:ea typeface="Times New Roman"/>
              <a:cs typeface="Times New Roman"/>
              <a:sym typeface="Times New Roman"/>
            </a:endParaRPr>
          </a:p>
        </p:txBody>
      </p:sp>
      <p:sp>
        <p:nvSpPr>
          <p:cNvPr id="1085" name="Google Shape;1085;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439964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1200"/>
              <a:buFont typeface="Times New Roman"/>
              <a:buNone/>
            </a:pPr>
            <a:r>
              <a:rPr lang="en-US" b="1">
                <a:latin typeface="Times New Roman"/>
                <a:ea typeface="Times New Roman"/>
                <a:cs typeface="Times New Roman"/>
                <a:sym typeface="Times New Roman"/>
              </a:rPr>
              <a:t>Java Server Pages</a:t>
            </a:r>
            <a:endParaRPr>
              <a:latin typeface="Times New Roman"/>
              <a:ea typeface="Times New Roman"/>
              <a:cs typeface="Times New Roman"/>
              <a:sym typeface="Times New Roman"/>
            </a:endParaRPr>
          </a:p>
          <a:p>
            <a:pPr marL="0" lvl="0" indent="0" algn="just" rtl="0">
              <a:spcBef>
                <a:spcPts val="0"/>
              </a:spcBef>
              <a:spcAft>
                <a:spcPts val="0"/>
              </a:spcAft>
              <a:buNone/>
            </a:pPr>
            <a:r>
              <a:rPr lang="en-US">
                <a:latin typeface="Times New Roman"/>
                <a:ea typeface="Times New Roman"/>
                <a:cs typeface="Times New Roman"/>
                <a:sym typeface="Times New Roman"/>
              </a:rPr>
              <a:t>The Java Server Pages is a server-side technology that is used to create dynamic web pages based on HTML, XML or other document types. </a:t>
            </a:r>
            <a:endParaRPr/>
          </a:p>
          <a:p>
            <a:pPr marL="0" lvl="0" indent="0" algn="just" rtl="0">
              <a:spcBef>
                <a:spcPts val="0"/>
              </a:spcBef>
              <a:spcAft>
                <a:spcPts val="0"/>
              </a:spcAft>
              <a:buNone/>
            </a:pPr>
            <a:r>
              <a:rPr lang="en-US">
                <a:latin typeface="Times New Roman"/>
                <a:ea typeface="Times New Roman"/>
                <a:cs typeface="Times New Roman"/>
                <a:sym typeface="Times New Roman"/>
              </a:rPr>
              <a:t>Java code is inserted into HTML using JSP tag &lt;% ----Java code----%&gt;. It is an expression language which can be used to access server-side objects.</a:t>
            </a:r>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0" lvl="0" indent="0" algn="just" rtl="0">
              <a:spcBef>
                <a:spcPts val="0"/>
              </a:spcBef>
              <a:spcAft>
                <a:spcPts val="0"/>
              </a:spcAft>
              <a:buNone/>
            </a:pPr>
            <a:r>
              <a:rPr lang="en-US" sz="1200" b="1">
                <a:solidFill>
                  <a:schemeClr val="dk1"/>
                </a:solidFill>
                <a:latin typeface="Calibri"/>
                <a:ea typeface="Calibri"/>
                <a:cs typeface="Calibri"/>
                <a:sym typeface="Calibri"/>
              </a:rPr>
              <a:t>PHP – Hypertext Preprocessor</a:t>
            </a:r>
            <a:endParaRPr sz="1200">
              <a:solidFill>
                <a:schemeClr val="dk1"/>
              </a:solidFill>
              <a:latin typeface="Calibri"/>
              <a:ea typeface="Calibri"/>
              <a:cs typeface="Calibri"/>
              <a:sym typeface="Calibri"/>
            </a:endParaRPr>
          </a:p>
          <a:p>
            <a:pPr marL="0" lvl="0" indent="0" algn="just" rtl="0">
              <a:spcBef>
                <a:spcPts val="0"/>
              </a:spcBef>
              <a:spcAft>
                <a:spcPts val="0"/>
              </a:spcAft>
              <a:buNone/>
            </a:pPr>
            <a:r>
              <a:rPr lang="en-US" sz="1200">
                <a:solidFill>
                  <a:schemeClr val="dk1"/>
                </a:solidFill>
                <a:latin typeface="Calibri"/>
                <a:ea typeface="Calibri"/>
                <a:cs typeface="Calibri"/>
                <a:sym typeface="Calibri"/>
              </a:rPr>
              <a:t> 	PHP is an open source general purpose scripting language for server-side development. It can be embedded in HTML. It is a powerful language since it can interact with many different kinds of databases such as MySQL. An example of a PHP is the script that displays the date on your web page.</a:t>
            </a:r>
            <a:endParaRPr sz="1200">
              <a:solidFill>
                <a:schemeClr val="dk1"/>
              </a:solidFill>
              <a:latin typeface="Calibri"/>
              <a:ea typeface="Calibri"/>
              <a:cs typeface="Calibri"/>
              <a:sym typeface="Calibri"/>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457200" lvl="1" indent="0" algn="just" rtl="0">
              <a:spcBef>
                <a:spcPts val="0"/>
              </a:spcBef>
              <a:spcAft>
                <a:spcPts val="0"/>
              </a:spcAft>
              <a:buNone/>
            </a:pPr>
            <a:endParaRPr/>
          </a:p>
        </p:txBody>
      </p:sp>
      <p:sp>
        <p:nvSpPr>
          <p:cNvPr id="1093" name="Google Shape;1093;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340025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628650" lvl="1"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An organization may use multiple software systems for management. </a:t>
            </a:r>
            <a:endParaRPr/>
          </a:p>
          <a:p>
            <a:pPr marL="628650" lvl="1"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These software systems often need to exchange data with each other a web service allows the software systems to communicate over the internet. </a:t>
            </a:r>
            <a:endParaRPr/>
          </a:p>
          <a:p>
            <a:pPr marL="628650" lvl="1"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software system that makes the request is called </a:t>
            </a:r>
            <a:r>
              <a:rPr lang="en-US" sz="1200" b="1">
                <a:solidFill>
                  <a:schemeClr val="dk1"/>
                </a:solidFill>
                <a:latin typeface="Calibri"/>
                <a:ea typeface="Calibri"/>
                <a:cs typeface="Calibri"/>
                <a:sym typeface="Calibri"/>
              </a:rPr>
              <a:t>“Service requester”</a:t>
            </a:r>
            <a:r>
              <a:rPr lang="en-US" sz="1200">
                <a:solidFill>
                  <a:schemeClr val="dk1"/>
                </a:solidFill>
                <a:latin typeface="Calibri"/>
                <a:ea typeface="Calibri"/>
                <a:cs typeface="Calibri"/>
                <a:sym typeface="Calibri"/>
              </a:rPr>
              <a:t> and the software system which responds to the request is called the “</a:t>
            </a:r>
            <a:r>
              <a:rPr lang="en-US" sz="1200" b="1">
                <a:solidFill>
                  <a:schemeClr val="dk1"/>
                </a:solidFill>
                <a:latin typeface="Calibri"/>
                <a:ea typeface="Calibri"/>
                <a:cs typeface="Calibri"/>
                <a:sym typeface="Calibri"/>
              </a:rPr>
              <a:t>Service Provider</a:t>
            </a:r>
            <a:r>
              <a:rPr lang="en-US" sz="1200">
                <a:solidFill>
                  <a:schemeClr val="dk1"/>
                </a:solidFill>
                <a:latin typeface="Calibri"/>
                <a:ea typeface="Calibri"/>
                <a:cs typeface="Calibri"/>
                <a:sym typeface="Calibri"/>
              </a:rPr>
              <a:t>”.</a:t>
            </a:r>
            <a:endParaRPr/>
          </a:p>
          <a:p>
            <a:pPr marL="628650" lvl="1"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Since different software systems use different programming languages it is necessary that the method of data exchange between the two should not be dependent on any particular programming language. </a:t>
            </a:r>
            <a:endParaRPr/>
          </a:p>
          <a:p>
            <a:pPr marL="628650" lvl="1"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However, most types of software are capable of interpreting XML tags therefore, web services can use XML files for exchange of data. </a:t>
            </a:r>
            <a:endParaRPr/>
          </a:p>
          <a:p>
            <a:pPr marL="457200" lvl="1" indent="0" algn="just" rtl="0">
              <a:spcBef>
                <a:spcPts val="0"/>
              </a:spcBef>
              <a:spcAft>
                <a:spcPts val="0"/>
              </a:spcAft>
              <a:buNone/>
            </a:pPr>
            <a:endParaRPr/>
          </a:p>
        </p:txBody>
      </p:sp>
      <p:sp>
        <p:nvSpPr>
          <p:cNvPr id="1101" name="Google Shape;1101;p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3615884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spcBef>
                <a:spcPts val="0"/>
              </a:spcBef>
              <a:spcAft>
                <a:spcPts val="0"/>
              </a:spcAft>
              <a:buNone/>
            </a:pPr>
            <a:endParaRPr/>
          </a:p>
        </p:txBody>
      </p:sp>
      <p:sp>
        <p:nvSpPr>
          <p:cNvPr id="1117" name="Google Shape;1117;p1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2496311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628650" lvl="1" indent="-95250" algn="just" rtl="0">
              <a:spcBef>
                <a:spcPts val="0"/>
              </a:spcBef>
              <a:spcAft>
                <a:spcPts val="0"/>
              </a:spcAft>
              <a:buClr>
                <a:schemeClr val="dk1"/>
              </a:buClr>
              <a:buSzPts val="1200"/>
              <a:buFont typeface="Arial"/>
              <a:buNone/>
            </a:pPr>
            <a:endParaRPr/>
          </a:p>
        </p:txBody>
      </p:sp>
      <p:sp>
        <p:nvSpPr>
          <p:cNvPr id="1127" name="Google Shape;1127;p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32812371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lvl="0"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SOAP uses HTTP and XML. This is because all major operating system platforms are installed with web protocols. </a:t>
            </a:r>
            <a:endParaRPr/>
          </a:p>
          <a:p>
            <a:pPr marL="171450" lvl="0"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HTTP and XML act as the common tools using which the communication can happen. </a:t>
            </a:r>
            <a:endParaRPr/>
          </a:p>
          <a:p>
            <a:pPr marL="171450" lvl="0"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SOAP specifies how the HTTP header and the XML file should be encoded so that a program in one computer to call a program on another computer. </a:t>
            </a:r>
            <a:endParaRPr/>
          </a:p>
          <a:p>
            <a:pPr marL="171450" lvl="0"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It also specifies how the called program can respond to the request. Though it is often paired with HTTP, SOAP support other transport protocols like SMTP and others.</a:t>
            </a:r>
            <a:endParaRPr sz="1050">
              <a:solidFill>
                <a:schemeClr val="dk1"/>
              </a:solidFill>
              <a:latin typeface="Calibri"/>
              <a:ea typeface="Calibri"/>
              <a:cs typeface="Calibri"/>
              <a:sym typeface="Calibri"/>
            </a:endParaRPr>
          </a:p>
          <a:p>
            <a:pPr marL="171450" lvl="0" indent="-171450" algn="just"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SOAP calls are more likely to get through firewalls, this is because they use HTTP and HTTP requests are usually allowed through firewalls.</a:t>
            </a:r>
            <a:endParaRPr sz="1050">
              <a:solidFill>
                <a:schemeClr val="dk1"/>
              </a:solidFill>
              <a:latin typeface="Calibri"/>
              <a:ea typeface="Calibri"/>
              <a:cs typeface="Calibri"/>
              <a:sym typeface="Calibri"/>
            </a:endParaRPr>
          </a:p>
          <a:p>
            <a:pPr marL="628650" lvl="1" indent="-95250" algn="just" rtl="0">
              <a:spcBef>
                <a:spcPts val="0"/>
              </a:spcBef>
              <a:spcAft>
                <a:spcPts val="0"/>
              </a:spcAft>
              <a:buClr>
                <a:schemeClr val="dk1"/>
              </a:buClr>
              <a:buSzPts val="1200"/>
              <a:buFont typeface="Arial"/>
              <a:buNone/>
            </a:pPr>
            <a:endParaRPr/>
          </a:p>
        </p:txBody>
      </p:sp>
      <p:sp>
        <p:nvSpPr>
          <p:cNvPr id="1135" name="Google Shape;1135;p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399476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3" name="Google Shape;20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4844332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0" name="Google Shape;1170;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spcBef>
                <a:spcPts val="0"/>
              </a:spcBef>
              <a:spcAft>
                <a:spcPts val="0"/>
              </a:spcAft>
              <a:buClr>
                <a:schemeClr val="dk1"/>
              </a:buClr>
              <a:buSzPts val="1200"/>
              <a:buFont typeface="Arial"/>
              <a:buNone/>
            </a:pPr>
            <a:r>
              <a:rPr lang="en-US"/>
              <a:t>Source: https://www.upwork.com/hiring/development/soap-vs-rest-comparing-two-apis/</a:t>
            </a:r>
            <a:endParaRPr/>
          </a:p>
        </p:txBody>
      </p:sp>
      <p:sp>
        <p:nvSpPr>
          <p:cNvPr id="1171" name="Google Shape;1171;p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12283310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spcBef>
                <a:spcPts val="0"/>
              </a:spcBef>
              <a:spcAft>
                <a:spcPts val="0"/>
              </a:spcAft>
              <a:buClr>
                <a:schemeClr val="dk1"/>
              </a:buClr>
              <a:buSzPts val="1200"/>
              <a:buFont typeface="Arial"/>
              <a:buNone/>
            </a:pPr>
            <a:endParaRPr/>
          </a:p>
        </p:txBody>
      </p:sp>
      <p:sp>
        <p:nvSpPr>
          <p:cNvPr id="1180" name="Google Shape;1180;p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11676315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7" name="Google Shape;1187;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lvl="1" indent="0" algn="just" rtl="0">
              <a:spcBef>
                <a:spcPts val="0"/>
              </a:spcBef>
              <a:spcAft>
                <a:spcPts val="0"/>
              </a:spcAft>
              <a:buClr>
                <a:schemeClr val="dk1"/>
              </a:buClr>
              <a:buSzPts val="1200"/>
              <a:buFont typeface="Arial"/>
              <a:buNone/>
            </a:pP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Consider one single record , the actions performed would be:</a:t>
            </a: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POST</a:t>
            </a:r>
            <a:r>
              <a:rPr lang="en-US" sz="1200" b="0" i="0">
                <a:solidFill>
                  <a:schemeClr val="dk1"/>
                </a:solidFill>
                <a:latin typeface="Calibri"/>
                <a:ea typeface="Calibri"/>
                <a:cs typeface="Calibri"/>
                <a:sym typeface="Calibri"/>
              </a:rPr>
              <a:t> – This would not be applicable since we are fetching data of employee 1 which is already created.</a:t>
            </a: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GET</a:t>
            </a:r>
            <a:r>
              <a:rPr lang="en-US" sz="1200" b="0" i="0">
                <a:solidFill>
                  <a:schemeClr val="dk1"/>
                </a:solidFill>
                <a:latin typeface="Calibri"/>
                <a:ea typeface="Calibri"/>
                <a:cs typeface="Calibri"/>
                <a:sym typeface="Calibri"/>
              </a:rPr>
              <a:t> - This would be used to get the details of the employee with Employee no as 1 using the RESTful web service.</a:t>
            </a: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PUT</a:t>
            </a:r>
            <a:r>
              <a:rPr lang="en-US" sz="1200" b="0" i="0">
                <a:solidFill>
                  <a:schemeClr val="dk1"/>
                </a:solidFill>
                <a:latin typeface="Calibri"/>
                <a:ea typeface="Calibri"/>
                <a:cs typeface="Calibri"/>
                <a:sym typeface="Calibri"/>
              </a:rPr>
              <a:t> - This would be used to update the details of the employee with Employee no as 1 using the RESTful web service.</a:t>
            </a:r>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DELETE</a:t>
            </a:r>
            <a:r>
              <a:rPr lang="en-US" sz="1200" b="0" i="0">
                <a:solidFill>
                  <a:schemeClr val="dk1"/>
                </a:solidFill>
                <a:latin typeface="Calibri"/>
                <a:ea typeface="Calibri"/>
                <a:cs typeface="Calibri"/>
                <a:sym typeface="Calibri"/>
              </a:rPr>
              <a:t> - This is used to delete the details of the employee with Employee no as 1.</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a:t>Source: https://www.guru99.com/restful-web-services.html</a:t>
            </a:r>
            <a:endParaRPr/>
          </a:p>
        </p:txBody>
      </p:sp>
      <p:sp>
        <p:nvSpPr>
          <p:cNvPr id="1188" name="Google Shape;1188;p1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370140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615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8" name="Google Shape;21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83430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642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D625BD-9463-49F6-A800-EE1E2E0385DD}"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80359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D625BD-9463-49F6-A800-EE1E2E0385DD}"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91523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D625BD-9463-49F6-A800-EE1E2E0385DD}"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190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D625BD-9463-49F6-A800-EE1E2E0385DD}"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9624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3D625BD-9463-49F6-A800-EE1E2E0385DD}"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885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3D625BD-9463-49F6-A800-EE1E2E0385DD}" type="datetimeFigureOut">
              <a:rPr lang="en-IN" smtClean="0"/>
              <a:t>27-01-2022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92411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3D625BD-9463-49F6-A800-EE1E2E0385DD}"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906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596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D625BD-9463-49F6-A800-EE1E2E0385DD}"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03387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D625BD-9463-49F6-A800-EE1E2E0385DD}"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1271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625BD-9463-49F6-A800-EE1E2E0385DD}" type="datetimeFigureOut">
              <a:rPr lang="en-IN" smtClean="0"/>
              <a:t>27-01-2022</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392449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ebopedia.com/DidYouKnow/Internet/ipv6_ipv4_difference.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aor29pGhlF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example.com/specials/polar.gi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yahoo.com/images/logo.gif"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gif"/><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SzSXHv8RKd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
          <p:cNvSpPr txBox="1">
            <a:spLocks noGrp="1"/>
          </p:cNvSpPr>
          <p:nvPr>
            <p:ph type="ctrTitle"/>
          </p:nvPr>
        </p:nvSpPr>
        <p:spPr>
          <a:xfrm>
            <a:off x="606263" y="1444625"/>
            <a:ext cx="7909087" cy="3736975"/>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2400"/>
              <a:buFont typeface="Times New Roman"/>
              <a:buNone/>
            </a:pPr>
            <a:r>
              <a:rPr lang="en-US" sz="2400" dirty="0" smtClean="0">
                <a:latin typeface="Times New Roman"/>
                <a:ea typeface="Times New Roman"/>
                <a:cs typeface="Times New Roman"/>
                <a:sym typeface="Times New Roman"/>
              </a:rPr>
              <a:t>Subject </a:t>
            </a:r>
            <a:r>
              <a:rPr lang="en-US" sz="2400" dirty="0" smtClean="0">
                <a:latin typeface="Times New Roman"/>
                <a:ea typeface="Times New Roman"/>
                <a:cs typeface="Times New Roman"/>
                <a:sym typeface="Times New Roman"/>
              </a:rPr>
              <a:t>Name: Introduction </a:t>
            </a:r>
            <a:r>
              <a:rPr lang="en-US" sz="2400" dirty="0" smtClean="0">
                <a:latin typeface="Times New Roman"/>
                <a:ea typeface="Times New Roman"/>
                <a:cs typeface="Times New Roman"/>
                <a:sym typeface="Times New Roman"/>
              </a:rPr>
              <a:t>to Web Technology</a:t>
            </a:r>
            <a:br>
              <a:rPr lang="en-US" sz="2400" dirty="0" smtClean="0">
                <a:latin typeface="Times New Roman"/>
                <a:ea typeface="Times New Roman"/>
                <a:cs typeface="Times New Roman"/>
                <a:sym typeface="Times New Roman"/>
              </a:rPr>
            </a:br>
            <a:r>
              <a:rPr lang="en-US" sz="2400" dirty="0" smtClean="0">
                <a:latin typeface="Times New Roman"/>
                <a:ea typeface="Times New Roman"/>
                <a:cs typeface="Times New Roman"/>
                <a:sym typeface="Times New Roman"/>
              </a:rPr>
              <a:t> </a:t>
            </a:r>
            <a:br>
              <a:rPr lang="en-US" sz="2400" dirty="0" smtClean="0">
                <a:latin typeface="Times New Roman"/>
                <a:ea typeface="Times New Roman"/>
                <a:cs typeface="Times New Roman"/>
                <a:sym typeface="Times New Roman"/>
              </a:rPr>
            </a:br>
            <a:r>
              <a:rPr lang="en-US" sz="2400" dirty="0" smtClean="0">
                <a:latin typeface="Times New Roman"/>
                <a:ea typeface="Times New Roman"/>
                <a:cs typeface="Times New Roman"/>
                <a:sym typeface="Times New Roman"/>
              </a:rPr>
              <a:t>Module Number: </a:t>
            </a:r>
            <a:r>
              <a:rPr lang="en-US" sz="2400" dirty="0" smtClean="0">
                <a:latin typeface="Times New Roman"/>
                <a:ea typeface="Times New Roman"/>
                <a:cs typeface="Times New Roman"/>
                <a:sym typeface="Times New Roman"/>
              </a:rPr>
              <a:t>1</a:t>
            </a:r>
            <a:br>
              <a:rPr lang="en-US" sz="2400" dirty="0" smtClean="0">
                <a:latin typeface="Times New Roman"/>
                <a:ea typeface="Times New Roman"/>
                <a:cs typeface="Times New Roman"/>
                <a:sym typeface="Times New Roman"/>
              </a:rPr>
            </a:br>
            <a:r>
              <a:rPr lang="en-US" sz="2400" dirty="0">
                <a:latin typeface="Times New Roman"/>
                <a:ea typeface="Times New Roman"/>
                <a:cs typeface="Times New Roman"/>
                <a:sym typeface="Times New Roman"/>
              </a:rPr>
              <a:t/>
            </a:r>
            <a:br>
              <a:rPr lang="en-US" sz="2400" dirty="0">
                <a:latin typeface="Times New Roman"/>
                <a:ea typeface="Times New Roman"/>
                <a:cs typeface="Times New Roman"/>
                <a:sym typeface="Times New Roman"/>
              </a:rPr>
            </a:br>
            <a:r>
              <a:rPr lang="en-US" sz="2400" dirty="0" smtClean="0">
                <a:latin typeface="Times New Roman"/>
                <a:ea typeface="Times New Roman"/>
                <a:cs typeface="Times New Roman"/>
                <a:sym typeface="Times New Roman"/>
              </a:rPr>
              <a:t>Dr. Amrendra Singh Yadav</a:t>
            </a:r>
            <a:r>
              <a:rPr lang="en-US" sz="2400" dirty="0" smtClean="0">
                <a:latin typeface="Times New Roman"/>
                <a:ea typeface="Times New Roman"/>
                <a:cs typeface="Times New Roman"/>
                <a:sym typeface="Times New Roman"/>
              </a:rPr>
              <a:t/>
            </a:r>
            <a:br>
              <a:rPr lang="en-US" sz="2400" dirty="0" smtClean="0">
                <a:latin typeface="Times New Roman"/>
                <a:ea typeface="Times New Roman"/>
                <a:cs typeface="Times New Roman"/>
                <a:sym typeface="Times New Roman"/>
              </a:rPr>
            </a:br>
            <a:r>
              <a:rPr lang="en-US" sz="2400" dirty="0" smtClean="0">
                <a:latin typeface="Times New Roman"/>
                <a:ea typeface="Times New Roman"/>
                <a:cs typeface="Times New Roman"/>
                <a:sym typeface="Times New Roman"/>
              </a:rPr>
              <a:t> </a:t>
            </a:r>
            <a:br>
              <a:rPr lang="en-US" sz="2400" dirty="0" smtClean="0">
                <a:latin typeface="Times New Roman"/>
                <a:ea typeface="Times New Roman"/>
                <a:cs typeface="Times New Roman"/>
                <a:sym typeface="Times New Roman"/>
              </a:rPr>
            </a:br>
            <a:endParaRPr sz="2400" dirty="0">
              <a:highlight>
                <a:srgbClr val="FFFF00"/>
              </a:highlight>
              <a:latin typeface="Times New Roman"/>
              <a:ea typeface="Times New Roman"/>
              <a:cs typeface="Times New Roman"/>
              <a:sym typeface="Times New Roman"/>
            </a:endParaRPr>
          </a:p>
        </p:txBody>
      </p:sp>
      <p:sp>
        <p:nvSpPr>
          <p:cNvPr id="120" name="Google Shape;120;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7" name="Google Shape;237;p11"/>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34" name="Google Shape;234;p11"/>
          <p:cNvSpPr txBox="1">
            <a:spLocks noGrp="1"/>
          </p:cNvSpPr>
          <p:nvPr>
            <p:ph idx="1"/>
          </p:nvPr>
        </p:nvSpPr>
        <p:spPr>
          <a:xfrm>
            <a:off x="628650" y="1026044"/>
            <a:ext cx="7886700" cy="4351338"/>
          </a:xfrm>
          <a:prstGeom prst="rect">
            <a:avLst/>
          </a:prstGeom>
          <a:noFill/>
          <a:ln>
            <a:noFill/>
          </a:ln>
        </p:spPr>
        <p:txBody>
          <a:bodyPr spcFirstLastPara="1" wrap="square" lIns="91425" tIns="45700" rIns="91425" bIns="45700" anchor="t" anchorCtr="0">
            <a:noAutofit/>
          </a:bodyPr>
          <a:lstStyle/>
          <a:p>
            <a:pPr marL="342900" lvl="0" indent="-342900" algn="l" rtl="0">
              <a:lnSpc>
                <a:spcPct val="125000"/>
              </a:lnSpc>
              <a:spcBef>
                <a:spcPts val="600"/>
              </a:spcBef>
              <a:spcAft>
                <a:spcPts val="0"/>
              </a:spcAft>
              <a:buClr>
                <a:schemeClr val="dk1"/>
              </a:buClr>
              <a:buSzPts val="1800"/>
              <a:buChar char="•"/>
            </a:pPr>
            <a:r>
              <a:rPr lang="en-US" dirty="0" smtClean="0">
                <a:latin typeface="Times New Roman"/>
                <a:ea typeface="Times New Roman"/>
                <a:cs typeface="Times New Roman"/>
                <a:sym typeface="Times New Roman"/>
              </a:rPr>
              <a:t>The </a:t>
            </a:r>
            <a:r>
              <a:rPr lang="en-US" dirty="0">
                <a:latin typeface="Times New Roman"/>
                <a:ea typeface="Times New Roman"/>
                <a:cs typeface="Times New Roman"/>
                <a:sym typeface="Times New Roman"/>
              </a:rPr>
              <a:t>Advanced Research Projects Agency Network or ARPANET funded by the United States Department of Defense in </a:t>
            </a:r>
            <a:r>
              <a:rPr lang="en-US" b="1" dirty="0">
                <a:latin typeface="Times New Roman"/>
                <a:ea typeface="Times New Roman"/>
                <a:cs typeface="Times New Roman"/>
                <a:sym typeface="Times New Roman"/>
              </a:rPr>
              <a:t>1969</a:t>
            </a:r>
            <a:r>
              <a:rPr lang="en-US" dirty="0">
                <a:latin typeface="Times New Roman"/>
                <a:ea typeface="Times New Roman"/>
                <a:cs typeface="Times New Roman"/>
                <a:sym typeface="Times New Roman"/>
              </a:rPr>
              <a:t>.</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a:t>
            </a:r>
            <a:r>
              <a:rPr lang="en-US" b="1" dirty="0">
                <a:latin typeface="Times New Roman"/>
                <a:ea typeface="Times New Roman"/>
                <a:cs typeface="Times New Roman"/>
                <a:sym typeface="Times New Roman"/>
              </a:rPr>
              <a:t>1971</a:t>
            </a:r>
            <a:r>
              <a:rPr lang="en-US" dirty="0">
                <a:latin typeface="Times New Roman"/>
                <a:ea typeface="Times New Roman"/>
                <a:cs typeface="Times New Roman"/>
                <a:sym typeface="Times New Roman"/>
              </a:rPr>
              <a:t> Ray Tomlinson developed a system to send electronic mail. </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Dr. Robert M. Metcalfe developed </a:t>
            </a:r>
            <a:r>
              <a:rPr lang="en-US" b="1" dirty="0">
                <a:latin typeface="Times New Roman"/>
                <a:ea typeface="Times New Roman"/>
                <a:cs typeface="Times New Roman"/>
                <a:sym typeface="Times New Roman"/>
              </a:rPr>
              <a:t>Ethernet</a:t>
            </a:r>
            <a:r>
              <a:rPr lang="en-US" dirty="0">
                <a:latin typeface="Times New Roman"/>
                <a:ea typeface="Times New Roman"/>
                <a:cs typeface="Times New Roman"/>
                <a:sym typeface="Times New Roman"/>
              </a:rPr>
              <a:t> in </a:t>
            </a:r>
            <a:r>
              <a:rPr lang="en-US" b="1" dirty="0">
                <a:latin typeface="Times New Roman"/>
                <a:ea typeface="Times New Roman"/>
                <a:cs typeface="Times New Roman"/>
                <a:sym typeface="Times New Roman"/>
              </a:rPr>
              <a:t>1973.</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the </a:t>
            </a:r>
            <a:r>
              <a:rPr lang="en-US" b="1" dirty="0">
                <a:latin typeface="Times New Roman"/>
                <a:ea typeface="Times New Roman"/>
                <a:cs typeface="Times New Roman"/>
                <a:sym typeface="Times New Roman"/>
              </a:rPr>
              <a:t>early</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80s</a:t>
            </a:r>
            <a:r>
              <a:rPr lang="en-US" dirty="0">
                <a:latin typeface="Times New Roman"/>
                <a:ea typeface="Times New Roman"/>
                <a:cs typeface="Times New Roman"/>
                <a:sym typeface="Times New Roman"/>
              </a:rPr>
              <a:t> the, the current versions of Transmission Control Protocol (TCP) and IP (Internet Protocol) were developed.</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a:t>
            </a:r>
            <a:r>
              <a:rPr lang="en-US" b="1" dirty="0">
                <a:latin typeface="Times New Roman"/>
                <a:ea typeface="Times New Roman"/>
                <a:cs typeface="Times New Roman"/>
                <a:sym typeface="Times New Roman"/>
              </a:rPr>
              <a:t>1992</a:t>
            </a:r>
            <a:r>
              <a:rPr lang="en-US" dirty="0">
                <a:latin typeface="Times New Roman"/>
                <a:ea typeface="Times New Roman"/>
                <a:cs typeface="Times New Roman"/>
                <a:sym typeface="Times New Roman"/>
              </a:rPr>
              <a:t>, The Computer Emergency Rescue Team (CERT) released the first version of the “World Wide Web”.</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a:t>
            </a:r>
            <a:r>
              <a:rPr lang="en-US" b="1" dirty="0">
                <a:latin typeface="Times New Roman"/>
                <a:ea typeface="Times New Roman"/>
                <a:cs typeface="Times New Roman"/>
                <a:sym typeface="Times New Roman"/>
              </a:rPr>
              <a:t>1996</a:t>
            </a:r>
            <a:r>
              <a:rPr lang="en-US" dirty="0">
                <a:latin typeface="Times New Roman"/>
                <a:ea typeface="Times New Roman"/>
                <a:cs typeface="Times New Roman"/>
                <a:sym typeface="Times New Roman"/>
              </a:rPr>
              <a:t>, IPV6 – Internet Protocol Version 6 was created.</a:t>
            </a:r>
            <a:r>
              <a:rPr lang="en-US" b="1"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a:t>
            </a:r>
            <a:r>
              <a:rPr lang="en-US" b="1" dirty="0">
                <a:latin typeface="Times New Roman"/>
                <a:ea typeface="Times New Roman"/>
                <a:cs typeface="Times New Roman"/>
                <a:sym typeface="Times New Roman"/>
              </a:rPr>
              <a:t>1999</a:t>
            </a:r>
            <a:r>
              <a:rPr lang="en-US" dirty="0">
                <a:latin typeface="Times New Roman"/>
                <a:ea typeface="Times New Roman"/>
                <a:cs typeface="Times New Roman"/>
                <a:sym typeface="Times New Roman"/>
              </a:rPr>
              <a:t>, a wireless technology called 802.11b or popularly known as “Wi-Fi” was standardized. </a:t>
            </a:r>
            <a:endParaRPr dirty="0"/>
          </a:p>
          <a:p>
            <a:pPr marL="342900" lvl="0" indent="-228600" algn="l" rtl="0">
              <a:lnSpc>
                <a:spcPct val="125000"/>
              </a:lnSpc>
              <a:spcBef>
                <a:spcPts val="600"/>
              </a:spcBef>
              <a:spcAft>
                <a:spcPts val="0"/>
              </a:spcAft>
              <a:buClr>
                <a:schemeClr val="dk1"/>
              </a:buClr>
              <a:buSzPts val="1800"/>
              <a:buNone/>
            </a:pPr>
            <a:endParaRPr dirty="0"/>
          </a:p>
        </p:txBody>
      </p:sp>
      <p:sp>
        <p:nvSpPr>
          <p:cNvPr id="235" name="Google Shape;235;p1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10</a:t>
            </a:fld>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2"/>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44" name="Google Shape;244;p12"/>
          <p:cNvSpPr txBox="1">
            <a:spLocks noGrp="1"/>
          </p:cNvSpPr>
          <p:nvPr>
            <p:ph idx="1"/>
          </p:nvPr>
        </p:nvSpPr>
        <p:spPr>
          <a:xfrm>
            <a:off x="694638" y="829195"/>
            <a:ext cx="7886700" cy="4351338"/>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				The Beginning</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1964, when </a:t>
            </a:r>
            <a:r>
              <a:rPr lang="en-US" b="1" dirty="0">
                <a:latin typeface="Times New Roman"/>
                <a:ea typeface="Times New Roman"/>
                <a:cs typeface="Times New Roman"/>
                <a:sym typeface="Times New Roman"/>
              </a:rPr>
              <a:t>Packet Switching </a:t>
            </a:r>
            <a:r>
              <a:rPr lang="en-US" dirty="0">
                <a:latin typeface="Times New Roman"/>
                <a:ea typeface="Times New Roman"/>
                <a:cs typeface="Times New Roman"/>
                <a:sym typeface="Times New Roman"/>
              </a:rPr>
              <a:t>was invented it opened the doors for computers to connect and communicate.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Unlike C</a:t>
            </a:r>
            <a:r>
              <a:rPr lang="en-US" b="1" dirty="0">
                <a:latin typeface="Times New Roman"/>
                <a:ea typeface="Times New Roman"/>
                <a:cs typeface="Times New Roman"/>
                <a:sym typeface="Times New Roman"/>
              </a:rPr>
              <a:t>ircuit Switching</a:t>
            </a:r>
            <a:r>
              <a:rPr lang="en-US" dirty="0">
                <a:latin typeface="Times New Roman"/>
                <a:ea typeface="Times New Roman"/>
                <a:cs typeface="Times New Roman"/>
                <a:sym typeface="Times New Roman"/>
              </a:rPr>
              <a:t>, which required a dedicated channel for the duration of transmission, packet switching divided the data into small parts called ‘packets’ which were then transmitted over the network.</a:t>
            </a:r>
            <a:endParaRPr dirty="0"/>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 </a:t>
            </a:r>
            <a:endParaRPr dirty="0"/>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245" name="Google Shape;245;p1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pic>
        <p:nvPicPr>
          <p:cNvPr id="247" name="Google Shape;247;p12" descr="https://assignmentlanka.files.wordpress.com/2009/08/assignmentlanka_circuit_switched_channel.jpg"/>
          <p:cNvPicPr preferRelativeResize="0"/>
          <p:nvPr/>
        </p:nvPicPr>
        <p:blipFill rotWithShape="1">
          <a:blip r:embed="rId3">
            <a:alphaModFix/>
          </a:blip>
          <a:srcRect/>
          <a:stretch/>
        </p:blipFill>
        <p:spPr>
          <a:xfrm>
            <a:off x="2528478" y="3574059"/>
            <a:ext cx="4539529" cy="2782292"/>
          </a:xfrm>
          <a:prstGeom prst="rect">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p:tgtEl>
                                          <p:spTgt spid="247"/>
                                        </p:tgtEl>
                                        <p:attrNameLst>
                                          <p:attrName>ppt_w</p:attrName>
                                        </p:attrNameLst>
                                      </p:cBhvr>
                                      <p:tavLst>
                                        <p:tav tm="0">
                                          <p:val>
                                            <p:strVal val="0"/>
                                          </p:val>
                                        </p:tav>
                                        <p:tav tm="100000">
                                          <p:val>
                                            <p:strVal val="#ppt_w"/>
                                          </p:val>
                                        </p:tav>
                                      </p:tavLst>
                                    </p:anim>
                                    <p:anim calcmode="lin" valueType="num">
                                      <p:cBhvr additive="base">
                                        <p:cTn id="8" dur="500"/>
                                        <p:tgtEl>
                                          <p:spTgt spid="2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3"/>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54" name="Google Shape;254;p13"/>
          <p:cNvSpPr txBox="1">
            <a:spLocks noGrp="1"/>
          </p:cNvSpPr>
          <p:nvPr>
            <p:ph idx="1"/>
          </p:nvPr>
        </p:nvSpPr>
        <p:spPr>
          <a:xfrm>
            <a:off x="628650" y="901797"/>
            <a:ext cx="7886700" cy="5318029"/>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endParaRPr b="1" dirty="0">
              <a:latin typeface="Times New Roman"/>
              <a:ea typeface="Times New Roman"/>
              <a:cs typeface="Times New Roman"/>
              <a:sym typeface="Times New Roman"/>
            </a:endParaRPr>
          </a:p>
          <a:p>
            <a:pPr marL="0" lvl="0" indent="0" algn="ctr"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Advanced Research project Agency Network (ARPANET) – ancestor of today’s Internet.</a:t>
            </a:r>
            <a:endParaRPr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American Defense Advance Research Projects Agency (DARPA) was ordered by the American government to create a network spanning the United States so that information exchange could be ensured during a potential atomic attack by USSR.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network that was developed was called the </a:t>
            </a:r>
            <a:r>
              <a:rPr lang="en-US" i="1" dirty="0">
                <a:latin typeface="Times New Roman"/>
                <a:ea typeface="Times New Roman"/>
                <a:cs typeface="Times New Roman"/>
                <a:sym typeface="Times New Roman"/>
              </a:rPr>
              <a:t>‘ARPANET’  </a:t>
            </a:r>
            <a:r>
              <a:rPr lang="en-US" dirty="0">
                <a:latin typeface="Times New Roman"/>
                <a:ea typeface="Times New Roman"/>
                <a:cs typeface="Times New Roman"/>
                <a:sym typeface="Times New Roman"/>
              </a:rPr>
              <a:t>short for Advanced Research project Agency Network.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It was a basic network based on packet switching and providing messaging services for sharing information. By 1977, over a 100 nodes were connected through ARPANET. </a:t>
            </a:r>
            <a:endParaRPr dirty="0"/>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255" name="Google Shape;255;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12</a:t>
            </a:fld>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6" name="Google Shape;276;p15"/>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73" name="Google Shape;273;p15"/>
          <p:cNvSpPr txBox="1">
            <a:spLocks noGrp="1"/>
          </p:cNvSpPr>
          <p:nvPr>
            <p:ph idx="1"/>
          </p:nvPr>
        </p:nvSpPr>
        <p:spPr>
          <a:xfrm>
            <a:off x="628650" y="911225"/>
            <a:ext cx="7886700" cy="5574416"/>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Electronic Mail – the initial networking application</a:t>
            </a:r>
            <a:endParaRPr dirty="0"/>
          </a:p>
          <a:p>
            <a:pPr marL="342900" lvl="0" indent="-342900" algn="just" rtl="0">
              <a:lnSpc>
                <a:spcPct val="125000"/>
              </a:lnSpc>
              <a:spcBef>
                <a:spcPts val="600"/>
              </a:spcBef>
              <a:spcAft>
                <a:spcPts val="0"/>
              </a:spcAft>
              <a:buClr>
                <a:schemeClr val="dk1"/>
              </a:buClr>
              <a:buSzPts val="1800"/>
              <a:buChar char="•"/>
            </a:pPr>
            <a:r>
              <a:rPr lang="en-US" dirty="0" smtClean="0">
                <a:latin typeface="Times New Roman"/>
                <a:ea typeface="Times New Roman"/>
                <a:cs typeface="Times New Roman"/>
                <a:sym typeface="Times New Roman"/>
              </a:rPr>
              <a:t>In </a:t>
            </a:r>
            <a:r>
              <a:rPr lang="en-US" dirty="0">
                <a:latin typeface="Times New Roman"/>
                <a:ea typeface="Times New Roman"/>
                <a:cs typeface="Times New Roman"/>
                <a:sym typeface="Times New Roman"/>
              </a:rPr>
              <a:t>1972, the initial network application – the electronic mail was introduced.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March Ray Tomlinson wrote the basic email software motivated by the need of the ARPANET users for an easy and better coordination mechanism.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Email remained the largest network application for over a decade.</a:t>
            </a:r>
            <a:endParaRPr dirty="0"/>
          </a:p>
          <a:p>
            <a:pPr marL="0" lvl="0" indent="0" algn="just" rtl="0">
              <a:lnSpc>
                <a:spcPct val="125000"/>
              </a:lnSpc>
              <a:spcBef>
                <a:spcPts val="600"/>
              </a:spcBef>
              <a:spcAft>
                <a:spcPts val="0"/>
              </a:spcAft>
              <a:buClr>
                <a:schemeClr val="dk1"/>
              </a:buClr>
              <a:buSzPts val="1600"/>
              <a:buNone/>
            </a:pPr>
            <a:endParaRPr sz="1600"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The commonly used email protocols are :</a:t>
            </a:r>
            <a:endParaRPr dirty="0"/>
          </a:p>
          <a:p>
            <a:pPr marL="457200" lvl="0" indent="-457200" algn="just" rtl="0">
              <a:lnSpc>
                <a:spcPct val="125000"/>
              </a:lnSpc>
              <a:spcBef>
                <a:spcPts val="600"/>
              </a:spcBef>
              <a:spcAft>
                <a:spcPts val="0"/>
              </a:spcAft>
              <a:buClr>
                <a:schemeClr val="dk1"/>
              </a:buClr>
              <a:buSzPts val="1800"/>
              <a:buFont typeface="Calibri"/>
              <a:buAutoNum type="arabicPeriod"/>
            </a:pPr>
            <a:r>
              <a:rPr lang="en-US" b="1" dirty="0">
                <a:latin typeface="Times New Roman"/>
                <a:ea typeface="Times New Roman"/>
                <a:cs typeface="Times New Roman"/>
                <a:sym typeface="Times New Roman"/>
              </a:rPr>
              <a:t>Simple Mail Transfer Protocol </a:t>
            </a:r>
            <a:r>
              <a:rPr lang="en-US" dirty="0">
                <a:latin typeface="Times New Roman"/>
                <a:ea typeface="Times New Roman"/>
                <a:cs typeface="Times New Roman"/>
                <a:sym typeface="Times New Roman"/>
              </a:rPr>
              <a:t>(SMTP) used for sending email messages.</a:t>
            </a:r>
            <a:endParaRPr dirty="0">
              <a:latin typeface="Times New Roman"/>
              <a:ea typeface="Times New Roman"/>
              <a:cs typeface="Times New Roman"/>
              <a:sym typeface="Times New Roman"/>
            </a:endParaRPr>
          </a:p>
          <a:p>
            <a:pPr marL="457200" lvl="0" indent="-457200" algn="just" rtl="0">
              <a:lnSpc>
                <a:spcPct val="125000"/>
              </a:lnSpc>
              <a:spcBef>
                <a:spcPts val="600"/>
              </a:spcBef>
              <a:spcAft>
                <a:spcPts val="0"/>
              </a:spcAft>
              <a:buClr>
                <a:schemeClr val="dk1"/>
              </a:buClr>
              <a:buSzPts val="1800"/>
              <a:buFont typeface="Calibri"/>
              <a:buAutoNum type="arabicPeriod"/>
            </a:pPr>
            <a:r>
              <a:rPr lang="en-US" b="1" dirty="0">
                <a:latin typeface="Times New Roman"/>
                <a:ea typeface="Times New Roman"/>
                <a:cs typeface="Times New Roman"/>
                <a:sym typeface="Times New Roman"/>
              </a:rPr>
              <a:t>Post Office Protocol</a:t>
            </a:r>
            <a:r>
              <a:rPr lang="en-US" dirty="0">
                <a:latin typeface="Times New Roman"/>
                <a:ea typeface="Times New Roman"/>
                <a:cs typeface="Times New Roman"/>
                <a:sym typeface="Times New Roman"/>
              </a:rPr>
              <a:t> (POP) used for retrieving email messages.</a:t>
            </a:r>
            <a:endParaRPr dirty="0">
              <a:latin typeface="Times New Roman"/>
              <a:ea typeface="Times New Roman"/>
              <a:cs typeface="Times New Roman"/>
              <a:sym typeface="Times New Roman"/>
            </a:endParaRPr>
          </a:p>
        </p:txBody>
      </p:sp>
      <p:sp>
        <p:nvSpPr>
          <p:cNvPr id="274" name="Google Shape;274;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13</a:t>
            </a:fld>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5" name="Google Shape;285;p16"/>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82" name="Google Shape;282;p16"/>
          <p:cNvSpPr txBox="1">
            <a:spLocks noGrp="1"/>
          </p:cNvSpPr>
          <p:nvPr>
            <p:ph idx="1"/>
          </p:nvPr>
        </p:nvSpPr>
        <p:spPr>
          <a:xfrm>
            <a:off x="228600" y="838200"/>
            <a:ext cx="8686800" cy="19812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a:latin typeface="Times New Roman"/>
                <a:ea typeface="Times New Roman"/>
                <a:cs typeface="Times New Roman"/>
                <a:sym typeface="Times New Roman"/>
              </a:rPr>
              <a:t>Ethernet – the network technology is born</a:t>
            </a:r>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Developed by Bob Metcalfe at Xerox PARC in 1973, and is now a dominant network technology in the Internet. </a:t>
            </a:r>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Ethernet is a relatively low cost, reasonably fast and very popular LAN technology.</a:t>
            </a:r>
            <a:endParaRPr/>
          </a:p>
          <a:p>
            <a:pPr marL="0" lvl="0" indent="0" algn="just" rtl="0">
              <a:lnSpc>
                <a:spcPct val="125000"/>
              </a:lnSpc>
              <a:spcBef>
                <a:spcPts val="600"/>
              </a:spcBef>
              <a:spcAft>
                <a:spcPts val="0"/>
              </a:spcAft>
              <a:buClr>
                <a:schemeClr val="dk1"/>
              </a:buClr>
              <a:buSzPts val="1600"/>
              <a:buNone/>
            </a:pPr>
            <a:endParaRPr sz="1600">
              <a:latin typeface="Times New Roman"/>
              <a:ea typeface="Times New Roman"/>
              <a:cs typeface="Times New Roman"/>
              <a:sym typeface="Times New Roman"/>
            </a:endParaRPr>
          </a:p>
        </p:txBody>
      </p:sp>
      <p:sp>
        <p:nvSpPr>
          <p:cNvPr id="283" name="Google Shape;283;p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14</a:t>
            </a:fld>
            <a:endParaRPr>
              <a:latin typeface="Times New Roman"/>
              <a:ea typeface="Times New Roman"/>
              <a:cs typeface="Times New Roman"/>
              <a:sym typeface="Times New Roman"/>
            </a:endParaRPr>
          </a:p>
        </p:txBody>
      </p:sp>
      <p:pic>
        <p:nvPicPr>
          <p:cNvPr id="286" name="Google Shape;286;p16" descr="Ethernetcable"/>
          <p:cNvPicPr preferRelativeResize="0"/>
          <p:nvPr/>
        </p:nvPicPr>
        <p:blipFill rotWithShape="1">
          <a:blip r:embed="rId3">
            <a:alphaModFix/>
          </a:blip>
          <a:srcRect/>
          <a:stretch/>
        </p:blipFill>
        <p:spPr>
          <a:xfrm>
            <a:off x="2793478" y="3201489"/>
            <a:ext cx="3404644" cy="2269764"/>
          </a:xfrm>
          <a:prstGeom prst="rect">
            <a:avLst/>
          </a:prstGeom>
          <a:noFill/>
          <a:ln>
            <a:noFill/>
          </a:ln>
        </p:spPr>
      </p:pic>
      <p:sp>
        <p:nvSpPr>
          <p:cNvPr id="287" name="Google Shape;287;p16"/>
          <p:cNvSpPr txBox="1"/>
          <p:nvPr/>
        </p:nvSpPr>
        <p:spPr>
          <a:xfrm>
            <a:off x="1981200" y="5653979"/>
            <a:ext cx="5181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Ethernet Cable</a:t>
            </a:r>
            <a:endParaRPr sz="18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6" name="Google Shape;296;p17"/>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History of Internet</a:t>
            </a:r>
            <a:endParaRPr>
              <a:latin typeface="Times New Roman"/>
              <a:ea typeface="Times New Roman"/>
              <a:cs typeface="Times New Roman"/>
              <a:sym typeface="Times New Roman"/>
            </a:endParaRPr>
          </a:p>
        </p:txBody>
      </p:sp>
      <p:sp>
        <p:nvSpPr>
          <p:cNvPr id="293" name="Google Shape;293;p17"/>
          <p:cNvSpPr txBox="1">
            <a:spLocks noGrp="1"/>
          </p:cNvSpPr>
          <p:nvPr>
            <p:ph idx="1"/>
          </p:nvPr>
        </p:nvSpPr>
        <p:spPr>
          <a:xfrm>
            <a:off x="228600" y="762000"/>
            <a:ext cx="8686800" cy="1602176"/>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ARPANET adopts Transmission Control Protocol (TCP/IP)</a:t>
            </a: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dirty="0" smtClean="0">
                <a:latin typeface="Times New Roman"/>
                <a:ea typeface="Times New Roman"/>
                <a:cs typeface="Times New Roman"/>
                <a:sym typeface="Times New Roman"/>
              </a:rPr>
              <a:t>In </a:t>
            </a:r>
            <a:r>
              <a:rPr lang="en-US" dirty="0">
                <a:latin typeface="Times New Roman"/>
                <a:ea typeface="Times New Roman"/>
                <a:cs typeface="Times New Roman"/>
                <a:sym typeface="Times New Roman"/>
              </a:rPr>
              <a:t>1974, ARPANET adopted the TCP/IP protocol created by Robert Kahn and </a:t>
            </a:r>
            <a:r>
              <a:rPr lang="en-US" dirty="0" err="1">
                <a:latin typeface="Times New Roman"/>
                <a:ea typeface="Times New Roman"/>
                <a:cs typeface="Times New Roman"/>
                <a:sym typeface="Times New Roman"/>
              </a:rPr>
              <a:t>Vint</a:t>
            </a:r>
            <a:r>
              <a:rPr lang="en-US" dirty="0">
                <a:latin typeface="Times New Roman"/>
                <a:ea typeface="Times New Roman"/>
                <a:cs typeface="Times New Roman"/>
                <a:sym typeface="Times New Roman"/>
              </a:rPr>
              <a:t> Cerf. By mid 70s.</a:t>
            </a:r>
            <a:endParaRPr sz="2000" dirty="0">
              <a:latin typeface="Times New Roman"/>
              <a:ea typeface="Times New Roman"/>
              <a:cs typeface="Times New Roman"/>
              <a:sym typeface="Times New Roman"/>
            </a:endParaRPr>
          </a:p>
        </p:txBody>
      </p:sp>
      <p:sp>
        <p:nvSpPr>
          <p:cNvPr id="294" name="Google Shape;294;p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15</a:t>
            </a:fld>
            <a:endParaRPr>
              <a:latin typeface="Times New Roman"/>
              <a:ea typeface="Times New Roman"/>
              <a:cs typeface="Times New Roman"/>
              <a:sym typeface="Times New Roman"/>
            </a:endParaRPr>
          </a:p>
        </p:txBody>
      </p:sp>
      <p:pic>
        <p:nvPicPr>
          <p:cNvPr id="297" name="Google Shape;297;p17" descr="Image result for TCP"/>
          <p:cNvPicPr preferRelativeResize="0"/>
          <p:nvPr/>
        </p:nvPicPr>
        <p:blipFill rotWithShape="1">
          <a:blip r:embed="rId3">
            <a:alphaModFix/>
          </a:blip>
          <a:srcRect/>
          <a:stretch/>
        </p:blipFill>
        <p:spPr>
          <a:xfrm>
            <a:off x="1181330" y="2438400"/>
            <a:ext cx="6390110" cy="3733800"/>
          </a:xfrm>
          <a:prstGeom prst="rect">
            <a:avLst/>
          </a:prstGeom>
          <a:noFill/>
          <a:ln w="9525" cap="flat" cmpd="sng">
            <a:solidFill>
              <a:schemeClr val="dk1"/>
            </a:solidFill>
            <a:prstDash val="solid"/>
            <a:round/>
            <a:headEnd type="none" w="sm" len="sm"/>
            <a:tailEnd type="none" w="sm" len="sm"/>
          </a:ln>
        </p:spPr>
      </p:pic>
      <p:sp>
        <p:nvSpPr>
          <p:cNvPr id="298" name="Google Shape;298;p17"/>
          <p:cNvSpPr txBox="1"/>
          <p:nvPr/>
        </p:nvSpPr>
        <p:spPr>
          <a:xfrm>
            <a:off x="1981200" y="5638800"/>
            <a:ext cx="5181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Exchange of Data on TCP</a:t>
            </a:r>
            <a:endParaRPr sz="1800" b="1"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ppt_w</p:attrName>
                                        </p:attrNameLst>
                                      </p:cBhvr>
                                      <p:tavLst>
                                        <p:tav tm="0">
                                          <p:val>
                                            <p:strVal val="0"/>
                                          </p:val>
                                        </p:tav>
                                        <p:tav tm="100000">
                                          <p:val>
                                            <p:strVal val="#ppt_w"/>
                                          </p:val>
                                        </p:tav>
                                      </p:tavLst>
                                    </p:anim>
                                    <p:anim calcmode="lin" valueType="num">
                                      <p:cBhvr additive="base">
                                        <p:cTn id="8" dur="500"/>
                                        <p:tgtEl>
                                          <p:spTgt spid="2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8"/>
          <p:cNvSpPr txBox="1">
            <a:spLocks noGrp="1"/>
          </p:cNvSpPr>
          <p:nvPr>
            <p:ph idx="1"/>
          </p:nvPr>
        </p:nvSpPr>
        <p:spPr>
          <a:xfrm>
            <a:off x="280781" y="2514600"/>
            <a:ext cx="8686800" cy="1602176"/>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3200"/>
              <a:buNone/>
            </a:pPr>
            <a:r>
              <a:rPr lang="en-US" sz="3200">
                <a:latin typeface="Times New Roman"/>
                <a:ea typeface="Times New Roman"/>
                <a:cs typeface="Times New Roman"/>
                <a:sym typeface="Times New Roman"/>
              </a:rPr>
              <a:t>The Internet emerges!</a:t>
            </a:r>
            <a:endParaRPr/>
          </a:p>
          <a:p>
            <a:pPr marL="0" lvl="0" indent="0" algn="ctr" rtl="0">
              <a:lnSpc>
                <a:spcPct val="125000"/>
              </a:lnSpc>
              <a:spcBef>
                <a:spcPts val="600"/>
              </a:spcBef>
              <a:spcAft>
                <a:spcPts val="0"/>
              </a:spcAft>
              <a:buClr>
                <a:schemeClr val="dk1"/>
              </a:buClr>
              <a:buSzPts val="2000"/>
              <a:buNone/>
            </a:pPr>
            <a:r>
              <a:rPr lang="en-US" sz="2000">
                <a:latin typeface="Times New Roman"/>
                <a:ea typeface="Times New Roman"/>
                <a:cs typeface="Times New Roman"/>
                <a:sym typeface="Times New Roman"/>
              </a:rPr>
              <a:t>The original </a:t>
            </a:r>
            <a:r>
              <a:rPr lang="en-US" sz="2000" b="1">
                <a:latin typeface="Times New Roman"/>
                <a:ea typeface="Times New Roman"/>
                <a:cs typeface="Times New Roman"/>
                <a:sym typeface="Times New Roman"/>
              </a:rPr>
              <a:t>ARPANET</a:t>
            </a:r>
            <a:r>
              <a:rPr lang="en-US" sz="2000">
                <a:latin typeface="Times New Roman"/>
                <a:ea typeface="Times New Roman"/>
                <a:cs typeface="Times New Roman"/>
                <a:sym typeface="Times New Roman"/>
              </a:rPr>
              <a:t> grew into the ‘internet’. </a:t>
            </a:r>
            <a:endParaRPr sz="2000"/>
          </a:p>
          <a:p>
            <a:pPr marL="0" lvl="0" indent="0" algn="ctr" rtl="0">
              <a:lnSpc>
                <a:spcPct val="125000"/>
              </a:lnSpc>
              <a:spcBef>
                <a:spcPts val="600"/>
              </a:spcBef>
              <a:spcAft>
                <a:spcPts val="0"/>
              </a:spcAft>
              <a:buClr>
                <a:schemeClr val="dk1"/>
              </a:buClr>
              <a:buSzPts val="2000"/>
              <a:buNone/>
            </a:pPr>
            <a:endParaRPr sz="2000">
              <a:latin typeface="Times New Roman"/>
              <a:ea typeface="Times New Roman"/>
              <a:cs typeface="Times New Roman"/>
              <a:sym typeface="Times New Roman"/>
            </a:endParaRPr>
          </a:p>
        </p:txBody>
      </p:sp>
      <p:sp>
        <p:nvSpPr>
          <p:cNvPr id="305" name="Google Shape;305;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16</a:t>
            </a:fld>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idx="1"/>
          </p:nvPr>
        </p:nvSpPr>
        <p:spPr>
          <a:xfrm>
            <a:off x="280781" y="2514600"/>
            <a:ext cx="8686800" cy="1602176"/>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2000"/>
              <a:buNone/>
            </a:pPr>
            <a:r>
              <a:rPr lang="en-US" sz="2000" b="1" i="1">
                <a:latin typeface="Times New Roman"/>
                <a:ea typeface="Times New Roman"/>
                <a:cs typeface="Times New Roman"/>
                <a:sym typeface="Times New Roman"/>
              </a:rPr>
              <a:t>“The internet design philosophy has changed considerably from the first proposal to the current standards.” </a:t>
            </a:r>
            <a:endParaRPr/>
          </a:p>
          <a:p>
            <a:pPr marL="0" lvl="0" indent="0" algn="ctr" rtl="0">
              <a:lnSpc>
                <a:spcPct val="125000"/>
              </a:lnSpc>
              <a:spcBef>
                <a:spcPts val="600"/>
              </a:spcBef>
              <a:spcAft>
                <a:spcPts val="0"/>
              </a:spcAft>
              <a:buClr>
                <a:schemeClr val="dk1"/>
              </a:buClr>
              <a:buSzPts val="2000"/>
              <a:buNone/>
            </a:pPr>
            <a:r>
              <a:rPr lang="en-US" sz="2000" b="1" i="1">
                <a:latin typeface="Times New Roman"/>
                <a:ea typeface="Times New Roman"/>
                <a:cs typeface="Times New Roman"/>
                <a:sym typeface="Times New Roman"/>
              </a:rPr>
              <a:t>			- Dave Clark</a:t>
            </a:r>
            <a:endParaRPr/>
          </a:p>
          <a:p>
            <a:pPr marL="0" lvl="0" indent="0" algn="ctr" rtl="0">
              <a:lnSpc>
                <a:spcPct val="125000"/>
              </a:lnSpc>
              <a:spcBef>
                <a:spcPts val="600"/>
              </a:spcBef>
              <a:spcAft>
                <a:spcPts val="0"/>
              </a:spcAft>
              <a:buClr>
                <a:schemeClr val="dk1"/>
              </a:buClr>
              <a:buSzPts val="2000"/>
              <a:buNone/>
            </a:pPr>
            <a:endParaRPr sz="2000" b="1">
              <a:latin typeface="Times New Roman"/>
              <a:ea typeface="Times New Roman"/>
              <a:cs typeface="Times New Roman"/>
              <a:sym typeface="Times New Roman"/>
            </a:endParaRPr>
          </a:p>
        </p:txBody>
      </p:sp>
      <p:sp>
        <p:nvSpPr>
          <p:cNvPr id="378" name="Google Shape;378;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17</a:t>
            </a:fld>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8" name="Google Shape;388;p28"/>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Design principles of the internet</a:t>
            </a:r>
            <a:endParaRPr>
              <a:latin typeface="Times New Roman"/>
              <a:ea typeface="Times New Roman"/>
              <a:cs typeface="Times New Roman"/>
              <a:sym typeface="Times New Roman"/>
            </a:endParaRPr>
          </a:p>
        </p:txBody>
      </p:sp>
      <p:sp>
        <p:nvSpPr>
          <p:cNvPr id="385" name="Google Shape;385;p28"/>
          <p:cNvSpPr txBox="1">
            <a:spLocks noGrp="1"/>
          </p:cNvSpPr>
          <p:nvPr>
            <p:ph idx="1"/>
          </p:nvPr>
        </p:nvSpPr>
        <p:spPr>
          <a:xfrm>
            <a:off x="628650" y="1374836"/>
            <a:ext cx="7886700" cy="4677172"/>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1. Multiplexed utilization of existing interconnected networks</a:t>
            </a:r>
            <a:endParaRPr dirty="0"/>
          </a:p>
          <a:p>
            <a:pPr marL="400050" lvl="1" indent="0" algn="just" rtl="0">
              <a:lnSpc>
                <a:spcPct val="125000"/>
              </a:lnSpc>
              <a:spcBef>
                <a:spcPts val="600"/>
              </a:spcBef>
              <a:spcAft>
                <a:spcPts val="0"/>
              </a:spcAft>
              <a:buClr>
                <a:schemeClr val="dk1"/>
              </a:buClr>
              <a:buSzPts val="1620"/>
              <a:buNone/>
            </a:pPr>
            <a:r>
              <a:rPr lang="en-US" sz="1800" dirty="0">
                <a:latin typeface="Times New Roman"/>
                <a:ea typeface="Times New Roman"/>
                <a:cs typeface="Times New Roman"/>
                <a:sym typeface="Times New Roman"/>
              </a:rPr>
              <a:t>	Sharing a single communication channel.</a:t>
            </a:r>
            <a:endParaRPr dirty="0"/>
          </a:p>
          <a:p>
            <a:pPr marL="0" lvl="0" indent="0" algn="just" rtl="0">
              <a:lnSpc>
                <a:spcPct val="125000"/>
              </a:lnSpc>
              <a:spcBef>
                <a:spcPts val="600"/>
              </a:spcBef>
              <a:spcAft>
                <a:spcPts val="0"/>
              </a:spcAft>
              <a:buClr>
                <a:schemeClr val="dk1"/>
              </a:buClr>
              <a:buSzPts val="1800"/>
              <a:buNone/>
            </a:pPr>
            <a:r>
              <a:rPr lang="en-US" b="1" dirty="0" smtClean="0">
                <a:latin typeface="Times New Roman"/>
                <a:ea typeface="Times New Roman"/>
                <a:cs typeface="Times New Roman"/>
                <a:sym typeface="Times New Roman"/>
              </a:rPr>
              <a:t>2</a:t>
            </a:r>
            <a:r>
              <a:rPr lang="en-US" b="1" dirty="0">
                <a:latin typeface="Times New Roman"/>
                <a:ea typeface="Times New Roman"/>
                <a:cs typeface="Times New Roman"/>
                <a:sym typeface="Times New Roman"/>
              </a:rPr>
              <a:t>. Survivability in the face of failure</a:t>
            </a:r>
            <a:endParaRPr dirty="0"/>
          </a:p>
          <a:p>
            <a:pPr marL="800100" lvl="2" indent="0" algn="just"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The ability of the internet to keep up the communication services despite loss of networks or gateways.</a:t>
            </a:r>
            <a:endParaRPr dirty="0"/>
          </a:p>
          <a:p>
            <a:pPr marL="0" lvl="0" indent="0" algn="just" rtl="0">
              <a:lnSpc>
                <a:spcPct val="125000"/>
              </a:lnSpc>
              <a:spcBef>
                <a:spcPts val="600"/>
              </a:spcBef>
              <a:spcAft>
                <a:spcPts val="0"/>
              </a:spcAft>
              <a:buClr>
                <a:schemeClr val="dk1"/>
              </a:buClr>
              <a:buSzPts val="1800"/>
              <a:buNone/>
            </a:pPr>
            <a:r>
              <a:rPr lang="en-US" b="1" dirty="0" smtClean="0">
                <a:latin typeface="Times New Roman"/>
                <a:ea typeface="Times New Roman"/>
                <a:cs typeface="Times New Roman"/>
                <a:sym typeface="Times New Roman"/>
              </a:rPr>
              <a:t>3</a:t>
            </a:r>
            <a:r>
              <a:rPr lang="en-US" b="1" dirty="0">
                <a:latin typeface="Times New Roman"/>
                <a:ea typeface="Times New Roman"/>
                <a:cs typeface="Times New Roman"/>
                <a:sym typeface="Times New Roman"/>
              </a:rPr>
              <a:t>. Types of Services</a:t>
            </a:r>
            <a:endParaRPr dirty="0"/>
          </a:p>
          <a:p>
            <a:pPr marL="400050" lvl="1" indent="0" algn="just" rtl="0">
              <a:lnSpc>
                <a:spcPct val="125000"/>
              </a:lnSpc>
              <a:spcBef>
                <a:spcPts val="600"/>
              </a:spcBef>
              <a:spcAft>
                <a:spcPts val="0"/>
              </a:spcAft>
              <a:buClr>
                <a:schemeClr val="dk1"/>
              </a:buClr>
              <a:buSzPts val="1620"/>
              <a:buNone/>
            </a:pPr>
            <a:r>
              <a:rPr lang="en-US" sz="1800" dirty="0">
                <a:latin typeface="Times New Roman"/>
                <a:ea typeface="Times New Roman"/>
                <a:cs typeface="Times New Roman"/>
                <a:sym typeface="Times New Roman"/>
              </a:rPr>
              <a:t>	The internet must support multiple types of services.</a:t>
            </a:r>
            <a:endParaRPr dirty="0"/>
          </a:p>
          <a:p>
            <a:pPr marL="0" lvl="0" indent="0" algn="just" rtl="0">
              <a:lnSpc>
                <a:spcPct val="125000"/>
              </a:lnSpc>
              <a:spcBef>
                <a:spcPts val="600"/>
              </a:spcBef>
              <a:spcAft>
                <a:spcPts val="0"/>
              </a:spcAft>
              <a:buClr>
                <a:schemeClr val="dk1"/>
              </a:buClr>
              <a:buSzPts val="1800"/>
              <a:buNone/>
            </a:pPr>
            <a:r>
              <a:rPr lang="en-US" b="1" dirty="0" smtClean="0">
                <a:latin typeface="Times New Roman"/>
                <a:ea typeface="Times New Roman"/>
                <a:cs typeface="Times New Roman"/>
                <a:sym typeface="Times New Roman"/>
              </a:rPr>
              <a:t>4</a:t>
            </a:r>
            <a:r>
              <a:rPr lang="en-US" b="1" dirty="0">
                <a:latin typeface="Times New Roman"/>
                <a:ea typeface="Times New Roman"/>
                <a:cs typeface="Times New Roman"/>
                <a:sym typeface="Times New Roman"/>
              </a:rPr>
              <a:t>. Support for a variety of Network</a:t>
            </a:r>
            <a:endParaRPr dirty="0"/>
          </a:p>
          <a:p>
            <a:pPr marL="800100" lvl="2" indent="0" algn="just"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The internet architecture must accommodate and provide a way for different networks like Local Area Networks, home networks and business networks to connect with each </a:t>
            </a:r>
            <a:r>
              <a:rPr lang="en-US" sz="1800" dirty="0" smtClean="0">
                <a:latin typeface="Times New Roman"/>
                <a:ea typeface="Times New Roman"/>
                <a:cs typeface="Times New Roman"/>
                <a:sym typeface="Times New Roman"/>
              </a:rPr>
              <a:t>other and exchange </a:t>
            </a:r>
            <a:r>
              <a:rPr lang="en-US" sz="1800" dirty="0">
                <a:latin typeface="Times New Roman"/>
                <a:ea typeface="Times New Roman"/>
                <a:cs typeface="Times New Roman"/>
                <a:sym typeface="Times New Roman"/>
              </a:rPr>
              <a:t>information.</a:t>
            </a:r>
            <a:endParaRPr dirty="0"/>
          </a:p>
        </p:txBody>
      </p:sp>
      <p:sp>
        <p:nvSpPr>
          <p:cNvPr id="386" name="Google Shape;386;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18</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Effect transition="in" filter="fade">
                                      <p:cBhvr>
                                        <p:cTn id="7" dur="500"/>
                                        <p:tgtEl>
                                          <p:spTgt spid="3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Effect transition="in" filter="fade">
                                      <p:cBhvr>
                                        <p:cTn id="12" dur="500"/>
                                        <p:tgtEl>
                                          <p:spTgt spid="3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Effect transition="in" filter="fade">
                                      <p:cBhvr>
                                        <p:cTn id="17" dur="500"/>
                                        <p:tgtEl>
                                          <p:spTgt spid="3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Effect transition="in" filter="fade">
                                      <p:cBhvr>
                                        <p:cTn id="22" dur="500"/>
                                        <p:tgtEl>
                                          <p:spTgt spid="3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5">
                                            <p:txEl>
                                              <p:pRg st="4" end="4"/>
                                            </p:txEl>
                                          </p:spTgt>
                                        </p:tgtEl>
                                        <p:attrNameLst>
                                          <p:attrName>style.visibility</p:attrName>
                                        </p:attrNameLst>
                                      </p:cBhvr>
                                      <p:to>
                                        <p:strVal val="visible"/>
                                      </p:to>
                                    </p:set>
                                    <p:animEffect transition="in" filter="fade">
                                      <p:cBhvr>
                                        <p:cTn id="27" dur="500"/>
                                        <p:tgtEl>
                                          <p:spTgt spid="3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5">
                                            <p:txEl>
                                              <p:pRg st="5" end="5"/>
                                            </p:txEl>
                                          </p:spTgt>
                                        </p:tgtEl>
                                        <p:attrNameLst>
                                          <p:attrName>style.visibility</p:attrName>
                                        </p:attrNameLst>
                                      </p:cBhvr>
                                      <p:to>
                                        <p:strVal val="visible"/>
                                      </p:to>
                                    </p:set>
                                    <p:animEffect transition="in" filter="fade">
                                      <p:cBhvr>
                                        <p:cTn id="32" dur="500"/>
                                        <p:tgtEl>
                                          <p:spTgt spid="3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5">
                                            <p:txEl>
                                              <p:pRg st="6" end="6"/>
                                            </p:txEl>
                                          </p:spTgt>
                                        </p:tgtEl>
                                        <p:attrNameLst>
                                          <p:attrName>style.visibility</p:attrName>
                                        </p:attrNameLst>
                                      </p:cBhvr>
                                      <p:to>
                                        <p:strVal val="visible"/>
                                      </p:to>
                                    </p:set>
                                    <p:animEffect transition="in" filter="fade">
                                      <p:cBhvr>
                                        <p:cTn id="37" dur="500"/>
                                        <p:tgtEl>
                                          <p:spTgt spid="3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5">
                                            <p:txEl>
                                              <p:pRg st="7" end="7"/>
                                            </p:txEl>
                                          </p:spTgt>
                                        </p:tgtEl>
                                        <p:attrNameLst>
                                          <p:attrName>style.visibility</p:attrName>
                                        </p:attrNameLst>
                                      </p:cBhvr>
                                      <p:to>
                                        <p:strVal val="visible"/>
                                      </p:to>
                                    </p:set>
                                    <p:animEffect transition="in" filter="fade">
                                      <p:cBhvr>
                                        <p:cTn id="42" dur="500"/>
                                        <p:tgtEl>
                                          <p:spTgt spid="38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7" name="Google Shape;397;p29"/>
          <p:cNvSpPr txBox="1">
            <a:spLocks noGrp="1"/>
          </p:cNvSpPr>
          <p:nvPr>
            <p:ph type="title"/>
          </p:nvPr>
        </p:nvSpPr>
        <p:spPr>
          <a:xfrm>
            <a:off x="89210" y="219594"/>
            <a:ext cx="7987990" cy="6096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Design principles of the internet</a:t>
            </a:r>
            <a:endParaRPr>
              <a:latin typeface="Times New Roman"/>
              <a:ea typeface="Times New Roman"/>
              <a:cs typeface="Times New Roman"/>
              <a:sym typeface="Times New Roman"/>
            </a:endParaRPr>
          </a:p>
        </p:txBody>
      </p:sp>
      <p:sp>
        <p:nvSpPr>
          <p:cNvPr id="394" name="Google Shape;394;p29"/>
          <p:cNvSpPr txBox="1">
            <a:spLocks noGrp="1"/>
          </p:cNvSpPr>
          <p:nvPr>
            <p:ph idx="1"/>
          </p:nvPr>
        </p:nvSpPr>
        <p:spPr>
          <a:xfrm>
            <a:off x="628650" y="930078"/>
            <a:ext cx="7886700" cy="5546135"/>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5. Distributed management</a:t>
            </a:r>
            <a:endParaRPr dirty="0"/>
          </a:p>
          <a:p>
            <a:pPr marL="800100" lvl="2" indent="0" algn="l"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The critical resources are managed in a distributed fashion by various entities to ensure the fundamental right to freedom is not violated.</a:t>
            </a:r>
            <a:endParaRPr sz="1800"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6. Cost effectiveness</a:t>
            </a:r>
            <a:endParaRPr dirty="0"/>
          </a:p>
          <a:p>
            <a:pPr marL="800100" lvl="2" indent="0" algn="l"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Making this technology affordable will ensure it is accessible to all and avoid info-exclusion.</a:t>
            </a:r>
            <a:endParaRPr sz="1800"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7. Host attachment</a:t>
            </a:r>
            <a:endParaRPr dirty="0"/>
          </a:p>
          <a:p>
            <a:pPr marL="800100" lvl="2" indent="0" algn="l"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connecting a device to the internet should be as effortless as possible to ensure less overhead and better experience.</a:t>
            </a:r>
            <a:endParaRPr dirty="0"/>
          </a:p>
          <a:p>
            <a:pPr marL="0" lvl="0" indent="0" algn="l"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8. Accountability</a:t>
            </a:r>
            <a:endParaRPr dirty="0"/>
          </a:p>
          <a:p>
            <a:pPr marL="400050" lvl="2" indent="0" algn="l" rtl="0">
              <a:lnSpc>
                <a:spcPct val="125000"/>
              </a:lnSpc>
              <a:spcBef>
                <a:spcPts val="600"/>
              </a:spcBef>
              <a:spcAft>
                <a:spcPts val="0"/>
              </a:spcAft>
              <a:buClr>
                <a:schemeClr val="dk1"/>
              </a:buClr>
              <a:buSzPts val="1800"/>
              <a:buNone/>
            </a:pPr>
            <a:r>
              <a:rPr lang="en-US" sz="1800" dirty="0">
                <a:latin typeface="Times New Roman"/>
                <a:ea typeface="Times New Roman"/>
                <a:cs typeface="Times New Roman"/>
                <a:sym typeface="Times New Roman"/>
              </a:rPr>
              <a:t>Accountability is not intrinsic to the current internet architecture, migration towards the accountability framework is ongoing through </a:t>
            </a:r>
            <a:r>
              <a:rPr lang="en-US" sz="1800" b="1" dirty="0">
                <a:latin typeface="Times New Roman"/>
                <a:ea typeface="Times New Roman"/>
                <a:cs typeface="Times New Roman"/>
                <a:sym typeface="Times New Roman"/>
              </a:rPr>
              <a:t>Host Identity Protocol (HIP)</a:t>
            </a:r>
            <a:r>
              <a:rPr lang="en-US" sz="1800" dirty="0">
                <a:latin typeface="Times New Roman"/>
                <a:ea typeface="Times New Roman"/>
                <a:cs typeface="Times New Roman"/>
                <a:sym typeface="Times New Roman"/>
              </a:rPr>
              <a:t> and </a:t>
            </a:r>
            <a:r>
              <a:rPr lang="en-US" sz="1800" b="1" dirty="0">
                <a:latin typeface="Times New Roman"/>
                <a:ea typeface="Times New Roman"/>
                <a:cs typeface="Times New Roman"/>
                <a:sym typeface="Times New Roman"/>
              </a:rPr>
              <a:t>Accountable Internet Protocol (AIP)</a:t>
            </a:r>
            <a:r>
              <a:rPr lang="en-US" sz="1800" dirty="0">
                <a:latin typeface="Times New Roman"/>
                <a:ea typeface="Times New Roman"/>
                <a:cs typeface="Times New Roman"/>
                <a:sym typeface="Times New Roman"/>
              </a:rPr>
              <a:t>. </a:t>
            </a:r>
            <a:endParaRPr dirty="0"/>
          </a:p>
          <a:p>
            <a:pPr marL="457200" lvl="0" indent="-342900" algn="l" rtl="0">
              <a:lnSpc>
                <a:spcPct val="125000"/>
              </a:lnSpc>
              <a:spcBef>
                <a:spcPts val="600"/>
              </a:spcBef>
              <a:spcAft>
                <a:spcPts val="0"/>
              </a:spcAft>
              <a:buClr>
                <a:schemeClr val="dk1"/>
              </a:buClr>
              <a:buSzPts val="1800"/>
              <a:buFont typeface="Calibri"/>
              <a:buNone/>
            </a:pPr>
            <a:endParaRPr dirty="0">
              <a:latin typeface="Times New Roman"/>
              <a:ea typeface="Times New Roman"/>
              <a:cs typeface="Times New Roman"/>
              <a:sym typeface="Times New Roman"/>
            </a:endParaRPr>
          </a:p>
        </p:txBody>
      </p:sp>
      <p:sp>
        <p:nvSpPr>
          <p:cNvPr id="395" name="Google Shape;395;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19</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fade">
                                      <p:cBhvr>
                                        <p:cTn id="7" dur="500"/>
                                        <p:tgtEl>
                                          <p:spTgt spid="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4">
                                            <p:txEl>
                                              <p:pRg st="1" end="1"/>
                                            </p:txEl>
                                          </p:spTgt>
                                        </p:tgtEl>
                                        <p:attrNameLst>
                                          <p:attrName>style.visibility</p:attrName>
                                        </p:attrNameLst>
                                      </p:cBhvr>
                                      <p:to>
                                        <p:strVal val="visible"/>
                                      </p:to>
                                    </p:set>
                                    <p:animEffect transition="in" filter="fade">
                                      <p:cBhvr>
                                        <p:cTn id="12" dur="500"/>
                                        <p:tgtEl>
                                          <p:spTgt spid="3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4">
                                            <p:txEl>
                                              <p:pRg st="2" end="2"/>
                                            </p:txEl>
                                          </p:spTgt>
                                        </p:tgtEl>
                                        <p:attrNameLst>
                                          <p:attrName>style.visibility</p:attrName>
                                        </p:attrNameLst>
                                      </p:cBhvr>
                                      <p:to>
                                        <p:strVal val="visible"/>
                                      </p:to>
                                    </p:set>
                                    <p:animEffect transition="in" filter="fade">
                                      <p:cBhvr>
                                        <p:cTn id="17" dur="500"/>
                                        <p:tgtEl>
                                          <p:spTgt spid="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4">
                                            <p:txEl>
                                              <p:pRg st="3" end="3"/>
                                            </p:txEl>
                                          </p:spTgt>
                                        </p:tgtEl>
                                        <p:attrNameLst>
                                          <p:attrName>style.visibility</p:attrName>
                                        </p:attrNameLst>
                                      </p:cBhvr>
                                      <p:to>
                                        <p:strVal val="visible"/>
                                      </p:to>
                                    </p:set>
                                    <p:animEffect transition="in" filter="fade">
                                      <p:cBhvr>
                                        <p:cTn id="22" dur="500"/>
                                        <p:tgtEl>
                                          <p:spTgt spid="3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4">
                                            <p:txEl>
                                              <p:pRg st="4" end="4"/>
                                            </p:txEl>
                                          </p:spTgt>
                                        </p:tgtEl>
                                        <p:attrNameLst>
                                          <p:attrName>style.visibility</p:attrName>
                                        </p:attrNameLst>
                                      </p:cBhvr>
                                      <p:to>
                                        <p:strVal val="visible"/>
                                      </p:to>
                                    </p:set>
                                    <p:animEffect transition="in" filter="fade">
                                      <p:cBhvr>
                                        <p:cTn id="27" dur="500"/>
                                        <p:tgtEl>
                                          <p:spTgt spid="3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4">
                                            <p:txEl>
                                              <p:pRg st="5" end="5"/>
                                            </p:txEl>
                                          </p:spTgt>
                                        </p:tgtEl>
                                        <p:attrNameLst>
                                          <p:attrName>style.visibility</p:attrName>
                                        </p:attrNameLst>
                                      </p:cBhvr>
                                      <p:to>
                                        <p:strVal val="visible"/>
                                      </p:to>
                                    </p:set>
                                    <p:animEffect transition="in" filter="fade">
                                      <p:cBhvr>
                                        <p:cTn id="32" dur="500"/>
                                        <p:tgtEl>
                                          <p:spTgt spid="3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4">
                                            <p:txEl>
                                              <p:pRg st="6" end="6"/>
                                            </p:txEl>
                                          </p:spTgt>
                                        </p:tgtEl>
                                        <p:attrNameLst>
                                          <p:attrName>style.visibility</p:attrName>
                                        </p:attrNameLst>
                                      </p:cBhvr>
                                      <p:to>
                                        <p:strVal val="visible"/>
                                      </p:to>
                                    </p:set>
                                    <p:animEffect transition="in" filter="fade">
                                      <p:cBhvr>
                                        <p:cTn id="37" dur="500"/>
                                        <p:tgtEl>
                                          <p:spTgt spid="3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4">
                                            <p:txEl>
                                              <p:pRg st="7" end="7"/>
                                            </p:txEl>
                                          </p:spTgt>
                                        </p:tgtEl>
                                        <p:attrNameLst>
                                          <p:attrName>style.visibility</p:attrName>
                                        </p:attrNameLst>
                                      </p:cBhvr>
                                      <p:to>
                                        <p:strVal val="visible"/>
                                      </p:to>
                                    </p:set>
                                    <p:animEffect transition="in" filter="fade">
                                      <p:cBhvr>
                                        <p:cTn id="42" dur="500"/>
                                        <p:tgtEl>
                                          <p:spTgt spid="3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4">
                                            <p:txEl>
                                              <p:pRg st="8" end="8"/>
                                            </p:txEl>
                                          </p:spTgt>
                                        </p:tgtEl>
                                        <p:attrNameLst>
                                          <p:attrName>style.visibility</p:attrName>
                                        </p:attrNameLst>
                                      </p:cBhvr>
                                      <p:to>
                                        <p:strVal val="visible"/>
                                      </p:to>
                                    </p:set>
                                    <p:animEffect transition="in" filter="fade">
                                      <p:cBhvr>
                                        <p:cTn id="47" dur="500"/>
                                        <p:tgtEl>
                                          <p:spTgt spid="3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214745" y="251459"/>
            <a:ext cx="6616390" cy="58674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CONTENTS</a:t>
            </a:r>
            <a:endParaRPr>
              <a:latin typeface="Times New Roman"/>
              <a:ea typeface="Times New Roman"/>
              <a:cs typeface="Times New Roman"/>
              <a:sym typeface="Times New Roman"/>
            </a:endParaRPr>
          </a:p>
        </p:txBody>
      </p:sp>
      <p:sp>
        <p:nvSpPr>
          <p:cNvPr id="128" name="Google Shape;128;p2"/>
          <p:cNvSpPr txBox="1">
            <a:spLocks noGrp="1"/>
          </p:cNvSpPr>
          <p:nvPr>
            <p:ph idx="1"/>
          </p:nvPr>
        </p:nvSpPr>
        <p:spPr>
          <a:xfrm>
            <a:off x="214745" y="838200"/>
            <a:ext cx="8686800" cy="5486400"/>
          </a:xfrm>
          <a:prstGeom prst="rect">
            <a:avLst/>
          </a:prstGeom>
          <a:noFill/>
          <a:ln>
            <a:noFill/>
          </a:ln>
        </p:spPr>
        <p:txBody>
          <a:bodyPr spcFirstLastPara="1" wrap="square" lIns="91425" tIns="45700" rIns="91425" bIns="45700" anchor="t" anchorCtr="0">
            <a:noAutofit/>
          </a:bodyPr>
          <a:lstStyle/>
          <a:p>
            <a:pPr marL="342900" lvl="0" indent="-228600" algn="l" rtl="0">
              <a:lnSpc>
                <a:spcPct val="125000"/>
              </a:lnSpc>
              <a:spcBef>
                <a:spcPts val="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Introduction to Internet</a:t>
            </a:r>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Internet Design Principles</a:t>
            </a:r>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 Internet Protocols</a:t>
            </a:r>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World Wide Web</a:t>
            </a:r>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Hyper Text Transfer Protocol</a:t>
            </a:r>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Web Technologies and Web Services</a:t>
            </a:r>
            <a:endParaRPr>
              <a:latin typeface="Times New Roman"/>
              <a:ea typeface="Times New Roman"/>
              <a:cs typeface="Times New Roman"/>
              <a:sym typeface="Times New Roman"/>
            </a:endParaRPr>
          </a:p>
        </p:txBody>
      </p:sp>
      <p:sp>
        <p:nvSpPr>
          <p:cNvPr id="129" name="Google Shape;129;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6" name="Google Shape;436;p34"/>
          <p:cNvSpPr txBox="1">
            <a:spLocks noGrp="1"/>
          </p:cNvSpPr>
          <p:nvPr>
            <p:ph idx="1"/>
          </p:nvPr>
        </p:nvSpPr>
        <p:spPr>
          <a:xfrm>
            <a:off x="216090" y="1264693"/>
            <a:ext cx="8921628" cy="2091084"/>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just" rtl="0">
              <a:lnSpc>
                <a:spcPct val="125000"/>
              </a:lnSpc>
              <a:spcBef>
                <a:spcPts val="0"/>
              </a:spcBef>
              <a:spcAft>
                <a:spcPts val="0"/>
              </a:spcAft>
              <a:buClr>
                <a:schemeClr val="dk1"/>
              </a:buClr>
              <a:buSzPts val="1800"/>
              <a:buChar char="•"/>
            </a:pPr>
            <a:r>
              <a:rPr lang="en-US">
                <a:latin typeface="Times New Roman"/>
                <a:ea typeface="Times New Roman"/>
                <a:cs typeface="Times New Roman"/>
                <a:sym typeface="Times New Roman"/>
              </a:rPr>
              <a:t>A protocol can be thought of as an </a:t>
            </a:r>
            <a:r>
              <a:rPr lang="en-US" b="1">
                <a:latin typeface="Times New Roman"/>
                <a:ea typeface="Times New Roman"/>
                <a:cs typeface="Times New Roman"/>
                <a:sym typeface="Times New Roman"/>
              </a:rPr>
              <a:t>‘accepted standard’</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A protocol is a set of rules that the computers use over a network when they communicate. </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These are rules accepted and followed by the network to successfully transmit data. </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There are a host of protocols which allow users to communicate over the internet. Some of the important ones will be discussed in this chapter. </a:t>
            </a:r>
            <a:endParaRPr>
              <a:latin typeface="Times New Roman"/>
              <a:ea typeface="Times New Roman"/>
              <a:cs typeface="Times New Roman"/>
              <a:sym typeface="Times New Roman"/>
            </a:endParaRPr>
          </a:p>
        </p:txBody>
      </p:sp>
      <p:sp>
        <p:nvSpPr>
          <p:cNvPr id="433" name="Google Shape;433;p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20</a:t>
            </a:fld>
            <a:endParaRPr>
              <a:latin typeface="Times New Roman"/>
              <a:ea typeface="Times New Roman"/>
              <a:cs typeface="Times New Roman"/>
              <a:sym typeface="Times New Roman"/>
            </a:endParaRPr>
          </a:p>
        </p:txBody>
      </p:sp>
      <p:sp>
        <p:nvSpPr>
          <p:cNvPr id="435" name="Google Shape;435;p34"/>
          <p:cNvSpPr txBox="1"/>
          <p:nvPr/>
        </p:nvSpPr>
        <p:spPr>
          <a:xfrm>
            <a:off x="1730209" y="762000"/>
            <a:ext cx="5683582" cy="573206"/>
          </a:xfrm>
          <a:prstGeom prst="rect">
            <a:avLst/>
          </a:prstGeom>
          <a:noFill/>
          <a:ln>
            <a:noFill/>
          </a:ln>
        </p:spPr>
        <p:txBody>
          <a:bodyPr spcFirstLastPara="1" wrap="square" lIns="91425" tIns="45700" rIns="91425" bIns="45700" anchor="t" anchorCtr="0">
            <a:noAutofit/>
          </a:bodyPr>
          <a:lstStyle/>
          <a:p>
            <a:pPr marL="457200" marR="0" lvl="1" indent="0" algn="ctr"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What is a Protocol ?</a:t>
            </a:r>
            <a:endParaRPr sz="2000" b="1" i="0" u="none" strike="noStrike" cap="none">
              <a:solidFill>
                <a:schemeClr val="dk1"/>
              </a:solidFill>
              <a:latin typeface="Times New Roman"/>
              <a:ea typeface="Times New Roman"/>
              <a:cs typeface="Times New Roman"/>
              <a:sym typeface="Times New Roman"/>
            </a:endParaRPr>
          </a:p>
        </p:txBody>
      </p:sp>
      <p:sp>
        <p:nvSpPr>
          <p:cNvPr id="437" name="Google Shape;437;p34"/>
          <p:cNvSpPr txBox="1"/>
          <p:nvPr/>
        </p:nvSpPr>
        <p:spPr>
          <a:xfrm>
            <a:off x="1676400" y="6096000"/>
            <a:ext cx="562927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Human protocol and a computer network protocol</a:t>
            </a:r>
            <a:endParaRPr sz="1400" b="1">
              <a:solidFill>
                <a:schemeClr val="dk1"/>
              </a:solidFill>
              <a:latin typeface="Times New Roman"/>
              <a:ea typeface="Times New Roman"/>
              <a:cs typeface="Times New Roman"/>
              <a:sym typeface="Times New Roman"/>
            </a:endParaRPr>
          </a:p>
        </p:txBody>
      </p:sp>
      <p:pic>
        <p:nvPicPr>
          <p:cNvPr id="438" name="Google Shape;438;p34"/>
          <p:cNvPicPr preferRelativeResize="0"/>
          <p:nvPr/>
        </p:nvPicPr>
        <p:blipFill rotWithShape="1">
          <a:blip r:embed="rId3">
            <a:alphaModFix/>
          </a:blip>
          <a:srcRect/>
          <a:stretch/>
        </p:blipFill>
        <p:spPr>
          <a:xfrm>
            <a:off x="1461338" y="3379490"/>
            <a:ext cx="6059397" cy="2432446"/>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animEffect transition="in" filter="fade">
                                      <p:cBhvr>
                                        <p:cTn id="7" dur="1000"/>
                                        <p:tgtEl>
                                          <p:spTgt spid="4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
                                            <p:txEl>
                                              <p:pRg st="1" end="1"/>
                                            </p:txEl>
                                          </p:spTgt>
                                        </p:tgtEl>
                                        <p:attrNameLst>
                                          <p:attrName>style.visibility</p:attrName>
                                        </p:attrNameLst>
                                      </p:cBhvr>
                                      <p:to>
                                        <p:strVal val="visible"/>
                                      </p:to>
                                    </p:set>
                                    <p:animEffect transition="in" filter="fade">
                                      <p:cBhvr>
                                        <p:cTn id="12" dur="1000"/>
                                        <p:tgtEl>
                                          <p:spTgt spid="4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
                                            <p:txEl>
                                              <p:pRg st="2" end="2"/>
                                            </p:txEl>
                                          </p:spTgt>
                                        </p:tgtEl>
                                        <p:attrNameLst>
                                          <p:attrName>style.visibility</p:attrName>
                                        </p:attrNameLst>
                                      </p:cBhvr>
                                      <p:to>
                                        <p:strVal val="visible"/>
                                      </p:to>
                                    </p:set>
                                    <p:animEffect transition="in" filter="fade">
                                      <p:cBhvr>
                                        <p:cTn id="17" dur="1000"/>
                                        <p:tgtEl>
                                          <p:spTgt spid="4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6">
                                            <p:txEl>
                                              <p:pRg st="3" end="3"/>
                                            </p:txEl>
                                          </p:spTgt>
                                        </p:tgtEl>
                                        <p:attrNameLst>
                                          <p:attrName>style.visibility</p:attrName>
                                        </p:attrNameLst>
                                      </p:cBhvr>
                                      <p:to>
                                        <p:strVal val="visible"/>
                                      </p:to>
                                    </p:set>
                                    <p:animEffect transition="in" filter="fade">
                                      <p:cBhvr>
                                        <p:cTn id="22" dur="1000"/>
                                        <p:tgtEl>
                                          <p:spTgt spid="4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38"/>
                                        </p:tgtEl>
                                        <p:attrNameLst>
                                          <p:attrName>style.visibility</p:attrName>
                                        </p:attrNameLst>
                                      </p:cBhvr>
                                      <p:to>
                                        <p:strVal val="visible"/>
                                      </p:to>
                                    </p:set>
                                    <p:anim calcmode="lin" valueType="num">
                                      <p:cBhvr additive="base">
                                        <p:cTn id="27" dur="500"/>
                                        <p:tgtEl>
                                          <p:spTgt spid="438"/>
                                        </p:tgtEl>
                                        <p:attrNameLst>
                                          <p:attrName>ppt_w</p:attrName>
                                        </p:attrNameLst>
                                      </p:cBhvr>
                                      <p:tavLst>
                                        <p:tav tm="0">
                                          <p:val>
                                            <p:strVal val="0"/>
                                          </p:val>
                                        </p:tav>
                                        <p:tav tm="100000">
                                          <p:val>
                                            <p:strVal val="#ppt_w"/>
                                          </p:val>
                                        </p:tav>
                                      </p:tavLst>
                                    </p:anim>
                                    <p:anim calcmode="lin" valueType="num">
                                      <p:cBhvr additive="base">
                                        <p:cTn id="28" dur="500"/>
                                        <p:tgtEl>
                                          <p:spTgt spid="438"/>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37"/>
                                        </p:tgtEl>
                                        <p:attrNameLst>
                                          <p:attrName>style.visibility</p:attrName>
                                        </p:attrNameLst>
                                      </p:cBhvr>
                                      <p:to>
                                        <p:strVal val="visible"/>
                                      </p:to>
                                    </p:set>
                                    <p:anim calcmode="lin" valueType="num">
                                      <p:cBhvr additive="base">
                                        <p:cTn id="31" dur="500"/>
                                        <p:tgtEl>
                                          <p:spTgt spid="437"/>
                                        </p:tgtEl>
                                        <p:attrNameLst>
                                          <p:attrName>ppt_w</p:attrName>
                                        </p:attrNameLst>
                                      </p:cBhvr>
                                      <p:tavLst>
                                        <p:tav tm="0">
                                          <p:val>
                                            <p:strVal val="0"/>
                                          </p:val>
                                        </p:tav>
                                        <p:tav tm="100000">
                                          <p:val>
                                            <p:strVal val="#ppt_w"/>
                                          </p:val>
                                        </p:tav>
                                      </p:tavLst>
                                    </p:anim>
                                    <p:anim calcmode="lin" valueType="num">
                                      <p:cBhvr additive="base">
                                        <p:cTn id="32" dur="500"/>
                                        <p:tgtEl>
                                          <p:spTgt spid="43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6" name="Google Shape;446;p35"/>
          <p:cNvSpPr txBox="1">
            <a:spLocks noGrp="1"/>
          </p:cNvSpPr>
          <p:nvPr>
            <p:ph idx="1"/>
          </p:nvPr>
        </p:nvSpPr>
        <p:spPr>
          <a:xfrm>
            <a:off x="82935" y="1558890"/>
            <a:ext cx="8686800" cy="4800600"/>
          </a:xfrm>
          <a:prstGeom prst="rect">
            <a:avLst/>
          </a:prstGeom>
          <a:noFill/>
          <a:ln>
            <a:noFill/>
          </a:ln>
        </p:spPr>
        <p:txBody>
          <a:bodyPr spcFirstLastPara="1" wrap="square" lIns="91425" tIns="45700" rIns="91425" bIns="45700" anchor="t" anchorCtr="0">
            <a:normAutofit/>
          </a:bodyPr>
          <a:lstStyle/>
          <a:p>
            <a:pPr marL="457200" lvl="1" indent="0" algn="just" rtl="0">
              <a:lnSpc>
                <a:spcPct val="125000"/>
              </a:lnSpc>
              <a:spcBef>
                <a:spcPts val="0"/>
              </a:spcBef>
              <a:spcAft>
                <a:spcPts val="0"/>
              </a:spcAft>
              <a:buClr>
                <a:schemeClr val="dk1"/>
              </a:buClr>
              <a:buSzPts val="1620"/>
              <a:buNone/>
            </a:pPr>
            <a:r>
              <a:rPr lang="en-US" sz="1800">
                <a:latin typeface="Times New Roman"/>
                <a:ea typeface="Times New Roman"/>
                <a:cs typeface="Times New Roman"/>
                <a:sym typeface="Times New Roman"/>
              </a:rPr>
              <a:t>The Transmission Control Protocol provides reliable transmission of data in an IP environment. </a:t>
            </a:r>
            <a:endParaRPr/>
          </a:p>
          <a:p>
            <a:pPr marL="457200" lvl="1" indent="0" algn="just" rtl="0">
              <a:lnSpc>
                <a:spcPct val="125000"/>
              </a:lnSpc>
              <a:spcBef>
                <a:spcPts val="600"/>
              </a:spcBef>
              <a:spcAft>
                <a:spcPts val="0"/>
              </a:spcAft>
              <a:buClr>
                <a:schemeClr val="dk1"/>
              </a:buClr>
              <a:buSzPts val="1620"/>
              <a:buNone/>
            </a:pPr>
            <a:r>
              <a:rPr lang="en-US" sz="1800">
                <a:latin typeface="Times New Roman"/>
                <a:ea typeface="Times New Roman"/>
                <a:cs typeface="Times New Roman"/>
                <a:sym typeface="Times New Roman"/>
              </a:rPr>
              <a:t>Among the services it provides are:</a:t>
            </a:r>
            <a:endParaRPr/>
          </a:p>
          <a:p>
            <a:pPr marL="457200" lvl="1" indent="0" algn="just" rtl="0">
              <a:lnSpc>
                <a:spcPct val="125000"/>
              </a:lnSpc>
              <a:spcBef>
                <a:spcPts val="600"/>
              </a:spcBef>
              <a:spcAft>
                <a:spcPts val="0"/>
              </a:spcAft>
              <a:buClr>
                <a:schemeClr val="dk1"/>
              </a:buClr>
              <a:buSzPts val="1620"/>
              <a:buNone/>
            </a:pPr>
            <a:endParaRPr sz="1800">
              <a:latin typeface="Times New Roman"/>
              <a:ea typeface="Times New Roman"/>
              <a:cs typeface="Times New Roman"/>
              <a:sym typeface="Times New Roman"/>
            </a:endParaRPr>
          </a:p>
          <a:p>
            <a:pPr marL="1143000" lvl="2" indent="-228600" algn="just" rtl="0">
              <a:lnSpc>
                <a:spcPct val="125000"/>
              </a:lnSpc>
              <a:spcBef>
                <a:spcPts val="600"/>
              </a:spcBef>
              <a:spcAft>
                <a:spcPts val="0"/>
              </a:spcAft>
              <a:buClr>
                <a:schemeClr val="dk1"/>
              </a:buClr>
              <a:buSzPts val="1440"/>
              <a:buFont typeface="Arial"/>
              <a:buChar char="•"/>
            </a:pPr>
            <a:r>
              <a:rPr lang="en-US" sz="1800" b="1">
                <a:latin typeface="Times New Roman"/>
                <a:ea typeface="Times New Roman"/>
                <a:cs typeface="Times New Roman"/>
                <a:sym typeface="Times New Roman"/>
              </a:rPr>
              <a:t>Stream data transfer</a:t>
            </a:r>
            <a:endParaRPr/>
          </a:p>
          <a:p>
            <a:pPr marL="1143000" lvl="2" indent="-228600" algn="just" rtl="0">
              <a:lnSpc>
                <a:spcPct val="125000"/>
              </a:lnSpc>
              <a:spcBef>
                <a:spcPts val="600"/>
              </a:spcBef>
              <a:spcAft>
                <a:spcPts val="0"/>
              </a:spcAft>
              <a:buClr>
                <a:schemeClr val="dk1"/>
              </a:buClr>
              <a:buSzPts val="1440"/>
              <a:buFont typeface="Arial"/>
              <a:buChar char="•"/>
            </a:pPr>
            <a:r>
              <a:rPr lang="en-US" sz="1800" b="1">
                <a:latin typeface="Times New Roman"/>
                <a:ea typeface="Times New Roman"/>
                <a:cs typeface="Times New Roman"/>
                <a:sym typeface="Times New Roman"/>
              </a:rPr>
              <a:t>Reliability</a:t>
            </a:r>
            <a:endParaRPr/>
          </a:p>
          <a:p>
            <a:pPr marL="1143000" lvl="2" indent="-228600" algn="just" rtl="0">
              <a:lnSpc>
                <a:spcPct val="125000"/>
              </a:lnSpc>
              <a:spcBef>
                <a:spcPts val="600"/>
              </a:spcBef>
              <a:spcAft>
                <a:spcPts val="0"/>
              </a:spcAft>
              <a:buClr>
                <a:schemeClr val="dk1"/>
              </a:buClr>
              <a:buSzPts val="1440"/>
              <a:buFont typeface="Arial"/>
              <a:buChar char="•"/>
            </a:pPr>
            <a:r>
              <a:rPr lang="en-US" sz="1800" b="1">
                <a:latin typeface="Times New Roman"/>
                <a:ea typeface="Times New Roman"/>
                <a:cs typeface="Times New Roman"/>
                <a:sym typeface="Times New Roman"/>
              </a:rPr>
              <a:t>Efficient flow control</a:t>
            </a:r>
            <a:endParaRPr/>
          </a:p>
          <a:p>
            <a:pPr marL="1143000" lvl="2" indent="-228600" algn="just" rtl="0">
              <a:lnSpc>
                <a:spcPct val="125000"/>
              </a:lnSpc>
              <a:spcBef>
                <a:spcPts val="600"/>
              </a:spcBef>
              <a:spcAft>
                <a:spcPts val="0"/>
              </a:spcAft>
              <a:buClr>
                <a:schemeClr val="dk1"/>
              </a:buClr>
              <a:buSzPts val="1440"/>
              <a:buFont typeface="Arial"/>
              <a:buChar char="•"/>
            </a:pPr>
            <a:r>
              <a:rPr lang="en-US" sz="1800" b="1">
                <a:latin typeface="Times New Roman"/>
                <a:ea typeface="Times New Roman"/>
                <a:cs typeface="Times New Roman"/>
                <a:sym typeface="Times New Roman"/>
              </a:rPr>
              <a:t>Full-duplex operation</a:t>
            </a:r>
            <a:endParaRPr/>
          </a:p>
          <a:p>
            <a:pPr marL="1143000" lvl="2" indent="-228600" algn="just" rtl="0">
              <a:lnSpc>
                <a:spcPct val="125000"/>
              </a:lnSpc>
              <a:spcBef>
                <a:spcPts val="600"/>
              </a:spcBef>
              <a:spcAft>
                <a:spcPts val="0"/>
              </a:spcAft>
              <a:buClr>
                <a:schemeClr val="dk1"/>
              </a:buClr>
              <a:buSzPts val="1440"/>
              <a:buFont typeface="Arial"/>
              <a:buChar char="•"/>
            </a:pPr>
            <a:r>
              <a:rPr lang="en-US" sz="1800" b="1">
                <a:latin typeface="Times New Roman"/>
                <a:ea typeface="Times New Roman"/>
                <a:cs typeface="Times New Roman"/>
                <a:sym typeface="Times New Roman"/>
              </a:rPr>
              <a:t>Multiplexing</a:t>
            </a:r>
            <a:endParaRPr sz="1800" b="1">
              <a:latin typeface="Times New Roman"/>
              <a:ea typeface="Times New Roman"/>
              <a:cs typeface="Times New Roman"/>
              <a:sym typeface="Times New Roman"/>
            </a:endParaRPr>
          </a:p>
        </p:txBody>
      </p:sp>
      <p:sp>
        <p:nvSpPr>
          <p:cNvPr id="444" name="Google Shape;444;p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21</a:t>
            </a:fld>
            <a:endParaRPr>
              <a:latin typeface="Times New Roman"/>
              <a:ea typeface="Times New Roman"/>
              <a:cs typeface="Times New Roman"/>
              <a:sym typeface="Times New Roman"/>
            </a:endParaRPr>
          </a:p>
        </p:txBody>
      </p:sp>
      <p:sp>
        <p:nvSpPr>
          <p:cNvPr id="447" name="Google Shape;447;p35"/>
          <p:cNvSpPr txBox="1"/>
          <p:nvPr/>
        </p:nvSpPr>
        <p:spPr>
          <a:xfrm>
            <a:off x="2057400" y="985684"/>
            <a:ext cx="5683582" cy="573206"/>
          </a:xfrm>
          <a:prstGeom prst="rect">
            <a:avLst/>
          </a:prstGeom>
          <a:noFill/>
          <a:ln>
            <a:noFill/>
          </a:ln>
        </p:spPr>
        <p:txBody>
          <a:bodyPr spcFirstLastPara="1" wrap="square" lIns="91425" tIns="45700" rIns="91425" bIns="45700" anchor="t" anchorCtr="0">
            <a:noAutofit/>
          </a:bodyPr>
          <a:lstStyle/>
          <a:p>
            <a:pPr marL="457200" marR="0" lvl="1" indent="0" algn="just"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Transmission Control Protocol (TCP)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6" name="Google Shape;456;p36"/>
          <p:cNvSpPr txBox="1">
            <a:spLocks noGrp="1"/>
          </p:cNvSpPr>
          <p:nvPr>
            <p:ph idx="1"/>
          </p:nvPr>
        </p:nvSpPr>
        <p:spPr>
          <a:xfrm>
            <a:off x="0" y="1238559"/>
            <a:ext cx="8950946" cy="1657041"/>
          </a:xfrm>
          <a:prstGeom prst="rect">
            <a:avLst/>
          </a:prstGeom>
          <a:noFill/>
          <a:ln>
            <a:noFill/>
          </a:ln>
        </p:spPr>
        <p:txBody>
          <a:bodyPr spcFirstLastPara="1" wrap="square" lIns="91425" tIns="45700" rIns="91425" bIns="45700" anchor="t" anchorCtr="0">
            <a:noAutofit/>
          </a:bodyPr>
          <a:lstStyle/>
          <a:p>
            <a:pPr marL="742950" lvl="1" indent="-285750" algn="just" rtl="0">
              <a:lnSpc>
                <a:spcPct val="125000"/>
              </a:lnSpc>
              <a:spcBef>
                <a:spcPts val="0"/>
              </a:spcBef>
              <a:spcAft>
                <a:spcPts val="0"/>
              </a:spcAft>
              <a:buClr>
                <a:schemeClr val="dk1"/>
              </a:buClr>
              <a:buSzPts val="1620"/>
              <a:buChar char="•"/>
            </a:pPr>
            <a:r>
              <a:rPr lang="en-US" sz="1800">
                <a:latin typeface="Times New Roman"/>
                <a:ea typeface="Times New Roman"/>
                <a:cs typeface="Times New Roman"/>
                <a:sym typeface="Times New Roman"/>
              </a:rPr>
              <a:t>The User Datagram Protocol is an alternative communication protocol to TCP.</a:t>
            </a:r>
            <a:endParaRPr/>
          </a:p>
          <a:p>
            <a:pPr marL="742950" lvl="1" indent="-285750" algn="just" rtl="0">
              <a:lnSpc>
                <a:spcPct val="125000"/>
              </a:lnSpc>
              <a:spcBef>
                <a:spcPts val="600"/>
              </a:spcBef>
              <a:spcAft>
                <a:spcPts val="0"/>
              </a:spcAft>
              <a:buClr>
                <a:schemeClr val="dk1"/>
              </a:buClr>
              <a:buSzPts val="1620"/>
              <a:buChar char="•"/>
            </a:pPr>
            <a:r>
              <a:rPr lang="en-US" sz="1800">
                <a:latin typeface="Times New Roman"/>
                <a:ea typeface="Times New Roman"/>
                <a:cs typeface="Times New Roman"/>
                <a:sym typeface="Times New Roman"/>
              </a:rPr>
              <a:t>It is a </a:t>
            </a:r>
            <a:r>
              <a:rPr lang="en-US" sz="1800" b="1">
                <a:latin typeface="Times New Roman"/>
                <a:ea typeface="Times New Roman"/>
                <a:cs typeface="Times New Roman"/>
                <a:sym typeface="Times New Roman"/>
              </a:rPr>
              <a:t>connection-less protocol </a:t>
            </a:r>
            <a:r>
              <a:rPr lang="en-US" sz="1800">
                <a:latin typeface="Times New Roman"/>
                <a:ea typeface="Times New Roman"/>
                <a:cs typeface="Times New Roman"/>
                <a:sym typeface="Times New Roman"/>
              </a:rPr>
              <a:t>that does not provide reliability, order or error-checking, but is much faster than TCP. </a:t>
            </a:r>
            <a:endParaRPr/>
          </a:p>
          <a:p>
            <a:pPr marL="742950" lvl="1" indent="-285750" algn="just" rtl="0">
              <a:lnSpc>
                <a:spcPct val="125000"/>
              </a:lnSpc>
              <a:spcBef>
                <a:spcPts val="600"/>
              </a:spcBef>
              <a:spcAft>
                <a:spcPts val="0"/>
              </a:spcAft>
              <a:buClr>
                <a:schemeClr val="dk1"/>
              </a:buClr>
              <a:buSzPts val="1620"/>
              <a:buChar char="•"/>
            </a:pPr>
            <a:r>
              <a:rPr lang="en-US" sz="1800">
                <a:latin typeface="Times New Roman"/>
                <a:ea typeface="Times New Roman"/>
                <a:cs typeface="Times New Roman"/>
                <a:sym typeface="Times New Roman"/>
              </a:rPr>
              <a:t>UDP is more suitable for real-time applications like video calls.</a:t>
            </a:r>
            <a:endParaRPr/>
          </a:p>
        </p:txBody>
      </p:sp>
      <p:sp>
        <p:nvSpPr>
          <p:cNvPr id="453" name="Google Shape;453;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22</a:t>
            </a:fld>
            <a:endParaRPr>
              <a:latin typeface="Times New Roman"/>
              <a:ea typeface="Times New Roman"/>
              <a:cs typeface="Times New Roman"/>
              <a:sym typeface="Times New Roman"/>
            </a:endParaRPr>
          </a:p>
        </p:txBody>
      </p:sp>
      <p:sp>
        <p:nvSpPr>
          <p:cNvPr id="455" name="Google Shape;455;p36"/>
          <p:cNvSpPr txBox="1"/>
          <p:nvPr/>
        </p:nvSpPr>
        <p:spPr>
          <a:xfrm>
            <a:off x="1633681" y="853892"/>
            <a:ext cx="5683582" cy="439003"/>
          </a:xfrm>
          <a:prstGeom prst="rect">
            <a:avLst/>
          </a:prstGeom>
          <a:noFill/>
          <a:ln>
            <a:noFill/>
          </a:ln>
        </p:spPr>
        <p:txBody>
          <a:bodyPr spcFirstLastPara="1" wrap="square" lIns="91425" tIns="45700" rIns="91425" bIns="45700" anchor="t" anchorCtr="0">
            <a:noAutofit/>
          </a:bodyPr>
          <a:lstStyle/>
          <a:p>
            <a:pPr marL="457200" marR="0" lvl="1" indent="0" algn="ctr"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User Datagram Protocol (UDP)</a:t>
            </a:r>
            <a:endParaRPr/>
          </a:p>
        </p:txBody>
      </p:sp>
      <p:pic>
        <p:nvPicPr>
          <p:cNvPr id="457" name="Google Shape;457;p36" descr="Image result for TCP"/>
          <p:cNvPicPr preferRelativeResize="0"/>
          <p:nvPr/>
        </p:nvPicPr>
        <p:blipFill rotWithShape="1">
          <a:blip r:embed="rId3">
            <a:alphaModFix/>
          </a:blip>
          <a:srcRect/>
          <a:stretch/>
        </p:blipFill>
        <p:spPr>
          <a:xfrm>
            <a:off x="2356002" y="2912660"/>
            <a:ext cx="4238939" cy="3200400"/>
          </a:xfrm>
          <a:prstGeom prst="rect">
            <a:avLst/>
          </a:prstGeom>
          <a:noFill/>
          <a:ln>
            <a:noFill/>
          </a:ln>
        </p:spPr>
      </p:pic>
      <p:sp>
        <p:nvSpPr>
          <p:cNvPr id="458" name="Google Shape;458;p36"/>
          <p:cNvSpPr txBox="1"/>
          <p:nvPr/>
        </p:nvSpPr>
        <p:spPr>
          <a:xfrm>
            <a:off x="1981200" y="6109324"/>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TCP vs. UDP</a:t>
            </a:r>
            <a:endParaRPr sz="14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 calcmode="lin" valueType="num">
                                      <p:cBhvr additive="base">
                                        <p:cTn id="7" dur="500"/>
                                        <p:tgtEl>
                                          <p:spTgt spid="457"/>
                                        </p:tgtEl>
                                        <p:attrNameLst>
                                          <p:attrName>ppt_w</p:attrName>
                                        </p:attrNameLst>
                                      </p:cBhvr>
                                      <p:tavLst>
                                        <p:tav tm="0">
                                          <p:val>
                                            <p:strVal val="0"/>
                                          </p:val>
                                        </p:tav>
                                        <p:tav tm="100000">
                                          <p:val>
                                            <p:strVal val="#ppt_w"/>
                                          </p:val>
                                        </p:tav>
                                      </p:tavLst>
                                    </p:anim>
                                    <p:anim calcmode="lin" valueType="num">
                                      <p:cBhvr additive="base">
                                        <p:cTn id="8" dur="500"/>
                                        <p:tgtEl>
                                          <p:spTgt spid="4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7" name="Google Shape;467;p37"/>
          <p:cNvSpPr txBox="1">
            <a:spLocks noGrp="1"/>
          </p:cNvSpPr>
          <p:nvPr>
            <p:ph idx="1"/>
          </p:nvPr>
        </p:nvSpPr>
        <p:spPr>
          <a:xfrm>
            <a:off x="228600" y="1510295"/>
            <a:ext cx="8686800" cy="4457933"/>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1800"/>
              <a:buNone/>
            </a:pPr>
            <a:r>
              <a:rPr lang="en-US" b="1">
                <a:latin typeface="Times New Roman"/>
                <a:ea typeface="Times New Roman"/>
                <a:cs typeface="Times New Roman"/>
                <a:sym typeface="Times New Roman"/>
              </a:rPr>
              <a:t>Internet Protocol (IP)</a:t>
            </a:r>
            <a:r>
              <a:rPr lang="en-US">
                <a:latin typeface="Times New Roman"/>
                <a:ea typeface="Times New Roman"/>
                <a:cs typeface="Times New Roman"/>
                <a:sym typeface="Times New Roman"/>
              </a:rPr>
              <a:t> has the task of delivering packets from the source host to the destination host solely based on the IP addresses in the packet headers. </a:t>
            </a:r>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p:txBody>
      </p:sp>
      <p:sp>
        <p:nvSpPr>
          <p:cNvPr id="464" name="Google Shape;464;p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23</a:t>
            </a:fld>
            <a:endParaRPr>
              <a:latin typeface="Times New Roman"/>
              <a:ea typeface="Times New Roman"/>
              <a:cs typeface="Times New Roman"/>
              <a:sym typeface="Times New Roman"/>
            </a:endParaRPr>
          </a:p>
        </p:txBody>
      </p:sp>
      <p:sp>
        <p:nvSpPr>
          <p:cNvPr id="466" name="Google Shape;466;p37"/>
          <p:cNvSpPr txBox="1"/>
          <p:nvPr/>
        </p:nvSpPr>
        <p:spPr>
          <a:xfrm>
            <a:off x="1476720" y="985683"/>
            <a:ext cx="5683582" cy="437107"/>
          </a:xfrm>
          <a:prstGeom prst="rect">
            <a:avLst/>
          </a:prstGeom>
          <a:noFill/>
          <a:ln>
            <a:noFill/>
          </a:ln>
        </p:spPr>
        <p:txBody>
          <a:bodyPr spcFirstLastPara="1" wrap="square" lIns="91425" tIns="45700" rIns="91425" bIns="45700" anchor="t" anchorCtr="0">
            <a:noAutofit/>
          </a:bodyPr>
          <a:lstStyle/>
          <a:p>
            <a:pPr marL="457200" marR="0" lvl="1" indent="0" algn="ctr"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Internet Protocol (IP)</a:t>
            </a:r>
            <a:endParaRPr/>
          </a:p>
        </p:txBody>
      </p:sp>
      <p:pic>
        <p:nvPicPr>
          <p:cNvPr id="468" name="Google Shape;468;p37" descr="https://images.theconversation.com/files/144159/original/image-20161102-27243-16lfquc.jpg?ixlib=rb-1.1.0&amp;q=45&amp;auto=format&amp;w=754&amp;fit=clip"/>
          <p:cNvPicPr preferRelativeResize="0"/>
          <p:nvPr/>
        </p:nvPicPr>
        <p:blipFill rotWithShape="1">
          <a:blip r:embed="rId3">
            <a:alphaModFix/>
          </a:blip>
          <a:srcRect/>
          <a:stretch/>
        </p:blipFill>
        <p:spPr>
          <a:xfrm>
            <a:off x="251581" y="2514600"/>
            <a:ext cx="8680751" cy="3458625"/>
          </a:xfrm>
          <a:prstGeom prst="rect">
            <a:avLst/>
          </a:prstGeom>
          <a:noFill/>
          <a:ln w="9525" cap="flat" cmpd="sng">
            <a:solidFill>
              <a:schemeClr val="accent6"/>
            </a:solidFill>
            <a:prstDash val="solid"/>
            <a:round/>
            <a:headEnd type="none" w="sm" len="sm"/>
            <a:tailEnd type="none" w="sm" len="sm"/>
          </a:ln>
        </p:spPr>
      </p:pic>
      <p:sp>
        <p:nvSpPr>
          <p:cNvPr id="469" name="Google Shape;469;p37"/>
          <p:cNvSpPr txBox="1"/>
          <p:nvPr/>
        </p:nvSpPr>
        <p:spPr>
          <a:xfrm>
            <a:off x="1981200" y="6109324"/>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The Internet Protocol</a:t>
            </a:r>
            <a:endParaRPr sz="14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 calcmode="lin" valueType="num">
                                      <p:cBhvr additive="base">
                                        <p:cTn id="7" dur="500"/>
                                        <p:tgtEl>
                                          <p:spTgt spid="468"/>
                                        </p:tgtEl>
                                        <p:attrNameLst>
                                          <p:attrName>ppt_w</p:attrName>
                                        </p:attrNameLst>
                                      </p:cBhvr>
                                      <p:tavLst>
                                        <p:tav tm="0">
                                          <p:val>
                                            <p:strVal val="0"/>
                                          </p:val>
                                        </p:tav>
                                        <p:tav tm="100000">
                                          <p:val>
                                            <p:strVal val="#ppt_w"/>
                                          </p:val>
                                        </p:tav>
                                      </p:tavLst>
                                    </p:anim>
                                    <p:anim calcmode="lin" valueType="num">
                                      <p:cBhvr additive="base">
                                        <p:cTn id="8" dur="500"/>
                                        <p:tgtEl>
                                          <p:spTgt spid="46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8"/>
          <p:cNvSpPr txBox="1">
            <a:spLocks noGrp="1"/>
          </p:cNvSpPr>
          <p:nvPr>
            <p:ph idx="1"/>
          </p:nvPr>
        </p:nvSpPr>
        <p:spPr>
          <a:xfrm>
            <a:off x="266926" y="990600"/>
            <a:ext cx="8686800" cy="36576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2000"/>
              <a:buNone/>
            </a:pPr>
            <a:r>
              <a:rPr lang="en-US" sz="2000" b="1">
                <a:latin typeface="Times New Roman"/>
                <a:ea typeface="Times New Roman"/>
                <a:cs typeface="Times New Roman"/>
                <a:sym typeface="Times New Roman"/>
              </a:rPr>
              <a:t>				</a:t>
            </a:r>
            <a:r>
              <a:rPr lang="en-US" sz="2000" b="1" u="sng">
                <a:solidFill>
                  <a:schemeClr val="hlink"/>
                </a:solidFill>
                <a:latin typeface="Times New Roman"/>
                <a:ea typeface="Times New Roman"/>
                <a:cs typeface="Times New Roman"/>
                <a:sym typeface="Times New Roman"/>
                <a:hlinkClick r:id="rId3"/>
              </a:rPr>
              <a:t>IP Address</a:t>
            </a:r>
            <a:endParaRPr sz="2000" b="1">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In the same sense that someone needs your mailing address to send you a letter, a remote computer needs your IP address to communicate with your computer.</a:t>
            </a:r>
            <a:endParaRPr/>
          </a:p>
          <a:p>
            <a:pPr marL="0" lvl="0" indent="0" algn="just"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There are two standards for IP addresses: </a:t>
            </a:r>
            <a:endParaRPr/>
          </a:p>
          <a:p>
            <a:pPr marL="0" lvl="0" indent="0" algn="just"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742950" lvl="1" indent="-285750" algn="just" rtl="0">
              <a:lnSpc>
                <a:spcPct val="125000"/>
              </a:lnSpc>
              <a:spcBef>
                <a:spcPts val="600"/>
              </a:spcBef>
              <a:spcAft>
                <a:spcPts val="0"/>
              </a:spcAft>
              <a:buClr>
                <a:schemeClr val="dk1"/>
              </a:buClr>
              <a:buSzPts val="1620"/>
              <a:buChar char="•"/>
            </a:pPr>
            <a:r>
              <a:rPr lang="en-US" sz="1800" b="1">
                <a:latin typeface="Times New Roman"/>
                <a:ea typeface="Times New Roman"/>
                <a:cs typeface="Times New Roman"/>
                <a:sym typeface="Times New Roman"/>
              </a:rPr>
              <a:t>IP Version 4 (IPv4) </a:t>
            </a:r>
            <a:endParaRPr/>
          </a:p>
          <a:p>
            <a:pPr marL="742950" lvl="1" indent="-285750" algn="just" rtl="0">
              <a:lnSpc>
                <a:spcPct val="125000"/>
              </a:lnSpc>
              <a:spcBef>
                <a:spcPts val="600"/>
              </a:spcBef>
              <a:spcAft>
                <a:spcPts val="0"/>
              </a:spcAft>
              <a:buClr>
                <a:schemeClr val="dk1"/>
              </a:buClr>
              <a:buSzPts val="1620"/>
              <a:buChar char="•"/>
            </a:pPr>
            <a:r>
              <a:rPr lang="en-US" sz="1800" b="1">
                <a:latin typeface="Times New Roman"/>
                <a:ea typeface="Times New Roman"/>
                <a:cs typeface="Times New Roman"/>
                <a:sym typeface="Times New Roman"/>
              </a:rPr>
              <a:t>IP Version 6 (IPv6)</a:t>
            </a:r>
            <a:endParaRPr/>
          </a:p>
        </p:txBody>
      </p:sp>
      <p:sp>
        <p:nvSpPr>
          <p:cNvPr id="476" name="Google Shape;476;p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24</a:t>
            </a:fld>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5" name="Google Shape;485;p39"/>
          <p:cNvSpPr txBox="1">
            <a:spLocks noGrp="1"/>
          </p:cNvSpPr>
          <p:nvPr>
            <p:ph idx="1"/>
          </p:nvPr>
        </p:nvSpPr>
        <p:spPr>
          <a:xfrm>
            <a:off x="230980" y="444301"/>
            <a:ext cx="8417719" cy="19050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2000"/>
              <a:buNone/>
            </a:pPr>
            <a:r>
              <a:rPr lang="en-US" b="1" dirty="0" smtClean="0">
                <a:solidFill>
                  <a:schemeClr val="hlink"/>
                </a:solidFill>
                <a:latin typeface="Times New Roman"/>
                <a:ea typeface="Times New Roman"/>
                <a:cs typeface="Times New Roman"/>
                <a:sym typeface="Times New Roman"/>
                <a:hlinkClick r:id="rId3"/>
              </a:rPr>
              <a:t>IPV4 </a:t>
            </a:r>
            <a:endParaRPr sz="2800"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An IPv4 address is expressed by four numbers separated by dots.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Each number is the decimal (base-10) representation for an eight-digit binary (base-2) number, also called an </a:t>
            </a:r>
            <a:r>
              <a:rPr lang="en-US" b="1" dirty="0">
                <a:latin typeface="Times New Roman"/>
                <a:ea typeface="Times New Roman"/>
                <a:cs typeface="Times New Roman"/>
                <a:sym typeface="Times New Roman"/>
              </a:rPr>
              <a:t>octet</a:t>
            </a:r>
            <a:r>
              <a:rPr lang="en-US" dirty="0">
                <a:latin typeface="Times New Roman"/>
                <a:ea typeface="Times New Roman"/>
                <a:cs typeface="Times New Roman"/>
                <a:sym typeface="Times New Roman"/>
              </a:rPr>
              <a:t>. </a:t>
            </a:r>
            <a:endParaRPr dirty="0"/>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483" name="Google Shape;483;p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25</a:t>
            </a:fld>
            <a:endParaRPr>
              <a:latin typeface="Times New Roman"/>
              <a:ea typeface="Times New Roman"/>
              <a:cs typeface="Times New Roman"/>
              <a:sym typeface="Times New Roman"/>
            </a:endParaRPr>
          </a:p>
        </p:txBody>
      </p:sp>
      <p:sp>
        <p:nvSpPr>
          <p:cNvPr id="486" name="Google Shape;486;p39"/>
          <p:cNvSpPr txBox="1"/>
          <p:nvPr/>
        </p:nvSpPr>
        <p:spPr>
          <a:xfrm>
            <a:off x="1849040" y="6096000"/>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IPV4 Address Format</a:t>
            </a:r>
            <a:endParaRPr sz="1400" b="1">
              <a:solidFill>
                <a:schemeClr val="dk1"/>
              </a:solidFill>
              <a:latin typeface="Times New Roman"/>
              <a:ea typeface="Times New Roman"/>
              <a:cs typeface="Times New Roman"/>
              <a:sym typeface="Times New Roman"/>
            </a:endParaRPr>
          </a:p>
        </p:txBody>
      </p:sp>
      <p:pic>
        <p:nvPicPr>
          <p:cNvPr id="487" name="Google Shape;487;p39" descr="Image result for ipv4 address structure"/>
          <p:cNvPicPr preferRelativeResize="0"/>
          <p:nvPr/>
        </p:nvPicPr>
        <p:blipFill rotWithShape="1">
          <a:blip r:embed="rId4">
            <a:alphaModFix/>
          </a:blip>
          <a:srcRect/>
          <a:stretch/>
        </p:blipFill>
        <p:spPr>
          <a:xfrm>
            <a:off x="738573" y="2667000"/>
            <a:ext cx="7402534" cy="3311662"/>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ppt_w</p:attrName>
                                        </p:attrNameLst>
                                      </p:cBhvr>
                                      <p:tavLst>
                                        <p:tav tm="0">
                                          <p:val>
                                            <p:strVal val="0"/>
                                          </p:val>
                                        </p:tav>
                                        <p:tav tm="100000">
                                          <p:val>
                                            <p:strVal val="#ppt_w"/>
                                          </p:val>
                                        </p:tav>
                                      </p:tavLst>
                                    </p:anim>
                                    <p:anim calcmode="lin" valueType="num">
                                      <p:cBhvr additive="base">
                                        <p:cTn id="8" dur="500"/>
                                        <p:tgtEl>
                                          <p:spTgt spid="4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5" name="Google Shape;495;p40"/>
          <p:cNvSpPr txBox="1">
            <a:spLocks noGrp="1"/>
          </p:cNvSpPr>
          <p:nvPr>
            <p:ph idx="1"/>
          </p:nvPr>
        </p:nvSpPr>
        <p:spPr>
          <a:xfrm>
            <a:off x="44576" y="266736"/>
            <a:ext cx="8790527" cy="1774372"/>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smtClean="0">
                <a:latin typeface="Times New Roman"/>
                <a:ea typeface="Times New Roman"/>
                <a:cs typeface="Times New Roman"/>
                <a:sym typeface="Times New Roman"/>
              </a:rPr>
              <a:t>IPV6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explosive growth in mobile devices including mobile phones, notebooks and other wireless handheld devices created the need for additional blocks of IP addresses.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IPv6 uses </a:t>
            </a:r>
            <a:r>
              <a:rPr lang="en-US" b="1" dirty="0">
                <a:latin typeface="Times New Roman"/>
                <a:ea typeface="Times New Roman"/>
                <a:cs typeface="Times New Roman"/>
                <a:sym typeface="Times New Roman"/>
              </a:rPr>
              <a:t>128 bit addresses </a:t>
            </a:r>
            <a:r>
              <a:rPr lang="en-US" dirty="0">
                <a:latin typeface="Times New Roman"/>
                <a:ea typeface="Times New Roman"/>
                <a:cs typeface="Times New Roman"/>
                <a:sym typeface="Times New Roman"/>
              </a:rPr>
              <a:t>and offers </a:t>
            </a:r>
            <a:r>
              <a:rPr lang="en-US" b="1" dirty="0">
                <a:latin typeface="Times New Roman"/>
                <a:ea typeface="Times New Roman"/>
                <a:cs typeface="Times New Roman"/>
                <a:sym typeface="Times New Roman"/>
              </a:rPr>
              <a:t>2</a:t>
            </a:r>
            <a:r>
              <a:rPr lang="en-US" b="1" baseline="30000" dirty="0">
                <a:latin typeface="Times New Roman"/>
                <a:ea typeface="Times New Roman"/>
                <a:cs typeface="Times New Roman"/>
                <a:sym typeface="Times New Roman"/>
              </a:rPr>
              <a:t>128</a:t>
            </a:r>
            <a:r>
              <a:rPr lang="en-US" dirty="0">
                <a:latin typeface="Times New Roman"/>
                <a:ea typeface="Times New Roman"/>
                <a:cs typeface="Times New Roman"/>
                <a:sym typeface="Times New Roman"/>
              </a:rPr>
              <a:t> or approximately </a:t>
            </a:r>
            <a:r>
              <a:rPr lang="en-US" b="1" dirty="0">
                <a:latin typeface="Times New Roman"/>
                <a:ea typeface="Times New Roman"/>
                <a:cs typeface="Times New Roman"/>
                <a:sym typeface="Times New Roman"/>
              </a:rPr>
              <a:t>3.4×10</a:t>
            </a:r>
            <a:r>
              <a:rPr lang="en-US" b="1" baseline="30000" dirty="0">
                <a:latin typeface="Times New Roman"/>
                <a:ea typeface="Times New Roman"/>
                <a:cs typeface="Times New Roman"/>
                <a:sym typeface="Times New Roman"/>
              </a:rPr>
              <a:t>38</a:t>
            </a:r>
            <a:r>
              <a:rPr lang="en-US" b="1" dirty="0">
                <a:latin typeface="Times New Roman"/>
                <a:ea typeface="Times New Roman"/>
                <a:cs typeface="Times New Roman"/>
                <a:sym typeface="Times New Roman"/>
              </a:rPr>
              <a:t>addresses</a:t>
            </a:r>
            <a:r>
              <a:rPr lang="en-US"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
        <p:nvSpPr>
          <p:cNvPr id="493" name="Google Shape;493;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26</a:t>
            </a:fld>
            <a:endParaRPr>
              <a:latin typeface="Times New Roman"/>
              <a:ea typeface="Times New Roman"/>
              <a:cs typeface="Times New Roman"/>
              <a:sym typeface="Times New Roman"/>
            </a:endParaRPr>
          </a:p>
        </p:txBody>
      </p:sp>
      <p:sp>
        <p:nvSpPr>
          <p:cNvPr id="496" name="Google Shape;496;p40"/>
          <p:cNvSpPr txBox="1"/>
          <p:nvPr/>
        </p:nvSpPr>
        <p:spPr>
          <a:xfrm>
            <a:off x="1849040" y="6096000"/>
            <a:ext cx="5181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Diagram: IPV6 Address Format</a:t>
            </a:r>
            <a:endParaRPr sz="1800" b="1">
              <a:solidFill>
                <a:schemeClr val="dk1"/>
              </a:solidFill>
              <a:latin typeface="Times New Roman"/>
              <a:ea typeface="Times New Roman"/>
              <a:cs typeface="Times New Roman"/>
              <a:sym typeface="Times New Roman"/>
            </a:endParaRPr>
          </a:p>
        </p:txBody>
      </p:sp>
      <p:pic>
        <p:nvPicPr>
          <p:cNvPr id="497" name="Google Shape;497;p40" descr="Related image"/>
          <p:cNvPicPr preferRelativeResize="0"/>
          <p:nvPr/>
        </p:nvPicPr>
        <p:blipFill rotWithShape="1">
          <a:blip r:embed="rId3">
            <a:alphaModFix/>
          </a:blip>
          <a:srcRect/>
          <a:stretch/>
        </p:blipFill>
        <p:spPr>
          <a:xfrm>
            <a:off x="3129699" y="2809187"/>
            <a:ext cx="4727002" cy="2859373"/>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 calcmode="lin" valueType="num">
                                      <p:cBhvr additive="base">
                                        <p:cTn id="7" dur="500"/>
                                        <p:tgtEl>
                                          <p:spTgt spid="497"/>
                                        </p:tgtEl>
                                        <p:attrNameLst>
                                          <p:attrName>ppt_w</p:attrName>
                                        </p:attrNameLst>
                                      </p:cBhvr>
                                      <p:tavLst>
                                        <p:tav tm="0">
                                          <p:val>
                                            <p:strVal val="0"/>
                                          </p:val>
                                        </p:tav>
                                        <p:tav tm="100000">
                                          <p:val>
                                            <p:strVal val="#ppt_w"/>
                                          </p:val>
                                        </p:tav>
                                      </p:tavLst>
                                    </p:anim>
                                    <p:anim calcmode="lin" valueType="num">
                                      <p:cBhvr additive="base">
                                        <p:cTn id="8" dur="500"/>
                                        <p:tgtEl>
                                          <p:spTgt spid="4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1"/>
          <p:cNvSpPr txBox="1">
            <a:spLocks noGrp="1"/>
          </p:cNvSpPr>
          <p:nvPr>
            <p:ph idx="1"/>
          </p:nvPr>
        </p:nvSpPr>
        <p:spPr>
          <a:xfrm>
            <a:off x="107919" y="2895600"/>
            <a:ext cx="8686800" cy="10668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2400"/>
              <a:buNone/>
            </a:pPr>
            <a:r>
              <a:rPr lang="en-US" sz="2400" b="1">
                <a:latin typeface="Times New Roman"/>
                <a:ea typeface="Times New Roman"/>
                <a:cs typeface="Times New Roman"/>
                <a:sym typeface="Times New Roman"/>
              </a:rPr>
              <a:t>Name or Number! </a:t>
            </a:r>
            <a:endParaRPr/>
          </a:p>
          <a:p>
            <a:pPr marL="0" lvl="0" indent="0" algn="ctr" rtl="0">
              <a:lnSpc>
                <a:spcPct val="125000"/>
              </a:lnSpc>
              <a:spcBef>
                <a:spcPts val="600"/>
              </a:spcBef>
              <a:spcAft>
                <a:spcPts val="0"/>
              </a:spcAft>
              <a:buClr>
                <a:schemeClr val="dk1"/>
              </a:buClr>
              <a:buSzPts val="2400"/>
              <a:buNone/>
            </a:pPr>
            <a:r>
              <a:rPr lang="en-US" sz="2400" b="1">
                <a:latin typeface="Times New Roman"/>
                <a:ea typeface="Times New Roman"/>
                <a:cs typeface="Times New Roman"/>
                <a:sym typeface="Times New Roman"/>
              </a:rPr>
              <a:t>which is easier to remember?</a:t>
            </a:r>
            <a:endParaRPr/>
          </a:p>
        </p:txBody>
      </p:sp>
      <p:sp>
        <p:nvSpPr>
          <p:cNvPr id="504" name="Google Shape;504;p4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27</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Effect transition="in" filter="fade">
                                      <p:cBhvr>
                                        <p:cTn id="7" dur="500"/>
                                        <p:tgtEl>
                                          <p:spTgt spid="5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3">
                                            <p:txEl>
                                              <p:pRg st="1" end="1"/>
                                            </p:txEl>
                                          </p:spTgt>
                                        </p:tgtEl>
                                        <p:attrNameLst>
                                          <p:attrName>style.visibility</p:attrName>
                                        </p:attrNameLst>
                                      </p:cBhvr>
                                      <p:to>
                                        <p:strVal val="visible"/>
                                      </p:to>
                                    </p:set>
                                    <p:animEffect transition="in" filter="fade">
                                      <p:cBhvr>
                                        <p:cTn id="12" dur="500"/>
                                        <p:tgtEl>
                                          <p:spTgt spid="5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4" name="Google Shape;514;p42"/>
          <p:cNvSpPr txBox="1">
            <a:spLocks noGrp="1"/>
          </p:cNvSpPr>
          <p:nvPr>
            <p:ph type="title"/>
          </p:nvPr>
        </p:nvSpPr>
        <p:spPr>
          <a:xfrm>
            <a:off x="1960996" y="726400"/>
            <a:ext cx="4628340" cy="53154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Domain Name System</a:t>
            </a:r>
            <a:endParaRPr dirty="0"/>
          </a:p>
        </p:txBody>
      </p:sp>
      <p:sp>
        <p:nvSpPr>
          <p:cNvPr id="513" name="Google Shape;513;p42"/>
          <p:cNvSpPr txBox="1">
            <a:spLocks noGrp="1"/>
          </p:cNvSpPr>
          <p:nvPr>
            <p:ph idx="1"/>
          </p:nvPr>
        </p:nvSpPr>
        <p:spPr>
          <a:xfrm>
            <a:off x="628650" y="1606353"/>
            <a:ext cx="7886700" cy="1815577"/>
          </a:xfrm>
          <a:prstGeom prst="rect">
            <a:avLst/>
          </a:prstGeom>
          <a:noFill/>
          <a:ln>
            <a:noFill/>
          </a:ln>
        </p:spPr>
        <p:txBody>
          <a:bodyPr spcFirstLastPara="1" wrap="square" lIns="91425" tIns="45700" rIns="91425" bIns="45700" anchor="t" anchorCtr="0">
            <a:normAutofit/>
          </a:bodyPr>
          <a:lstStyle/>
          <a:p>
            <a:pPr marL="342900" lvl="0" indent="-342900" algn="just" rtl="0">
              <a:lnSpc>
                <a:spcPct val="125000"/>
              </a:lnSpc>
              <a:spcBef>
                <a:spcPts val="0"/>
              </a:spcBef>
              <a:spcAft>
                <a:spcPts val="0"/>
              </a:spcAft>
              <a:buClr>
                <a:schemeClr val="dk1"/>
              </a:buClr>
              <a:buSzPts val="1800"/>
              <a:buChar char="•"/>
            </a:pPr>
            <a:r>
              <a:rPr lang="en-US" dirty="0">
                <a:latin typeface="Times New Roman"/>
                <a:ea typeface="Times New Roman"/>
                <a:cs typeface="Times New Roman"/>
                <a:sym typeface="Times New Roman"/>
              </a:rPr>
              <a:t>“Domain Name is the name given for any website” (ex: yahoo.com).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“Domain Name System (DNS) is like a phone directory which stores all the domain names across the web“.</a:t>
            </a: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511" name="Google Shape;511;p4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28</a:t>
            </a:fld>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5" name="Google Shape;525;p43"/>
          <p:cNvSpPr txBox="1">
            <a:spLocks noGrp="1"/>
          </p:cNvSpPr>
          <p:nvPr>
            <p:ph type="title"/>
          </p:nvPr>
        </p:nvSpPr>
        <p:spPr>
          <a:xfrm>
            <a:off x="2922345" y="826532"/>
            <a:ext cx="3034990" cy="48942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Domain Name Server</a:t>
            </a:r>
            <a:endParaRPr/>
          </a:p>
        </p:txBody>
      </p:sp>
      <p:sp>
        <p:nvSpPr>
          <p:cNvPr id="522" name="Google Shape;522;p43"/>
          <p:cNvSpPr txBox="1">
            <a:spLocks noGrp="1"/>
          </p:cNvSpPr>
          <p:nvPr>
            <p:ph idx="1"/>
          </p:nvPr>
        </p:nvSpPr>
        <p:spPr>
          <a:xfrm>
            <a:off x="280631" y="914400"/>
            <a:ext cx="8253767" cy="1676400"/>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2000"/>
              <a:buNone/>
            </a:pPr>
            <a:endParaRPr sz="200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Domain Name Server(</a:t>
            </a:r>
            <a:r>
              <a:rPr lang="en-US" b="1">
                <a:latin typeface="Times New Roman"/>
                <a:ea typeface="Times New Roman"/>
                <a:cs typeface="Times New Roman"/>
                <a:sym typeface="Times New Roman"/>
              </a:rPr>
              <a:t>DNS</a:t>
            </a:r>
            <a:r>
              <a:rPr lang="en-US">
                <a:latin typeface="Times New Roman"/>
                <a:ea typeface="Times New Roman"/>
                <a:cs typeface="Times New Roman"/>
                <a:sym typeface="Times New Roman"/>
              </a:rPr>
              <a:t>) maps a domain name with its corresponding IP address. </a:t>
            </a:r>
            <a:endParaRPr/>
          </a:p>
        </p:txBody>
      </p:sp>
      <p:sp>
        <p:nvSpPr>
          <p:cNvPr id="520" name="Google Shape;520;p4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29</a:t>
            </a:fld>
            <a:endParaRPr>
              <a:latin typeface="Times New Roman"/>
              <a:ea typeface="Times New Roman"/>
              <a:cs typeface="Times New Roman"/>
              <a:sym typeface="Times New Roman"/>
            </a:endParaRPr>
          </a:p>
        </p:txBody>
      </p:sp>
      <p:pic>
        <p:nvPicPr>
          <p:cNvPr id="523" name="Google Shape;523;p43" descr="Image result for DNS"/>
          <p:cNvPicPr preferRelativeResize="0"/>
          <p:nvPr/>
        </p:nvPicPr>
        <p:blipFill rotWithShape="1">
          <a:blip r:embed="rId3">
            <a:alphaModFix/>
          </a:blip>
          <a:srcRect/>
          <a:stretch/>
        </p:blipFill>
        <p:spPr>
          <a:xfrm>
            <a:off x="1303244" y="2253656"/>
            <a:ext cx="6273192" cy="3906712"/>
          </a:xfrm>
          <a:prstGeom prst="rect">
            <a:avLst/>
          </a:prstGeom>
          <a:noFill/>
          <a:ln w="9525" cap="flat" cmpd="sng">
            <a:solidFill>
              <a:schemeClr val="dk1"/>
            </a:solidFill>
            <a:prstDash val="solid"/>
            <a:round/>
            <a:headEnd type="none" w="sm" len="sm"/>
            <a:tailEnd type="none" w="sm" len="sm"/>
          </a:ln>
        </p:spPr>
      </p:pic>
      <p:sp>
        <p:nvSpPr>
          <p:cNvPr id="524" name="Google Shape;524;p43"/>
          <p:cNvSpPr txBox="1"/>
          <p:nvPr/>
        </p:nvSpPr>
        <p:spPr>
          <a:xfrm>
            <a:off x="1816714" y="6256256"/>
            <a:ext cx="5181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Diagram: Domain Name Server</a:t>
            </a:r>
            <a:endParaRPr sz="1800" b="1"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 calcmode="lin" valueType="num">
                                      <p:cBhvr additive="base">
                                        <p:cTn id="7" dur="500"/>
                                        <p:tgtEl>
                                          <p:spTgt spid="523"/>
                                        </p:tgtEl>
                                        <p:attrNameLst>
                                          <p:attrName>ppt_w</p:attrName>
                                        </p:attrNameLst>
                                      </p:cBhvr>
                                      <p:tavLst>
                                        <p:tav tm="0">
                                          <p:val>
                                            <p:strVal val="0"/>
                                          </p:val>
                                        </p:tav>
                                        <p:tav tm="100000">
                                          <p:val>
                                            <p:strVal val="#ppt_w"/>
                                          </p:val>
                                        </p:tav>
                                      </p:tavLst>
                                    </p:anim>
                                    <p:anim calcmode="lin" valueType="num">
                                      <p:cBhvr additive="base">
                                        <p:cTn id="8" dur="500"/>
                                        <p:tgtEl>
                                          <p:spTgt spid="5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143" name="Google Shape;143;p4"/>
          <p:cNvSpPr/>
          <p:nvPr/>
        </p:nvSpPr>
        <p:spPr>
          <a:xfrm>
            <a:off x="155276" y="1742382"/>
            <a:ext cx="8726940" cy="969496"/>
          </a:xfrm>
          <a:prstGeom prst="rect">
            <a:avLst/>
          </a:prstGeom>
          <a:noFill/>
          <a:ln>
            <a:noFill/>
          </a:ln>
        </p:spPr>
        <p:txBody>
          <a:bodyPr spcFirstLastPara="1" wrap="square" lIns="91425" tIns="45700" rIns="91425" bIns="45700" anchor="t" anchorCtr="0">
            <a:spAutoFit/>
          </a:bodyPr>
          <a:lstStyle/>
          <a:p>
            <a:pPr marL="270000" marR="0" lvl="4" indent="0" algn="l" rtl="0">
              <a:spcBef>
                <a:spcPts val="0"/>
              </a:spcBef>
              <a:spcAft>
                <a:spcPts val="0"/>
              </a:spcAft>
              <a:buNone/>
            </a:pPr>
            <a:endParaRPr sz="750" b="1" i="0" u="none" strike="noStrike" cap="none">
              <a:solidFill>
                <a:schemeClr val="dk1"/>
              </a:solidFill>
              <a:latin typeface="Times New Roman"/>
              <a:ea typeface="Times New Roman"/>
              <a:cs typeface="Times New Roman"/>
              <a:sym typeface="Times New Roman"/>
            </a:endParaRPr>
          </a:p>
          <a:p>
            <a:pPr marL="612900" marR="0" lvl="6" indent="0" algn="l" rtl="0">
              <a:lnSpc>
                <a:spcPct val="11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Client – hardware/software that accesses a service made available by a server.</a:t>
            </a:r>
            <a:endParaRPr/>
          </a:p>
          <a:p>
            <a:pPr marL="612900" marR="0" lvl="6" indent="0" algn="l" rtl="0">
              <a:lnSpc>
                <a:spcPct val="110000"/>
              </a:lnSpc>
              <a:spcBef>
                <a:spcPts val="0"/>
              </a:spcBef>
              <a:spcAft>
                <a:spcPts val="0"/>
              </a:spcAft>
              <a:buNone/>
            </a:pPr>
            <a:endParaRPr sz="1500" b="0" i="0" u="none" strike="noStrike" cap="none">
              <a:solidFill>
                <a:schemeClr val="dk1"/>
              </a:solidFill>
              <a:latin typeface="Times New Roman"/>
              <a:ea typeface="Times New Roman"/>
              <a:cs typeface="Times New Roman"/>
              <a:sym typeface="Times New Roman"/>
            </a:endParaRPr>
          </a:p>
          <a:p>
            <a:pPr marL="612900" marR="0" lvl="6" indent="0" algn="l" rtl="0">
              <a:lnSpc>
                <a:spcPct val="11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Server – hardware/software that provides services to other users.</a:t>
            </a:r>
            <a:endParaRPr/>
          </a:p>
        </p:txBody>
      </p:sp>
      <p:sp>
        <p:nvSpPr>
          <p:cNvPr id="144" name="Google Shape;144;p4"/>
          <p:cNvSpPr/>
          <p:nvPr/>
        </p:nvSpPr>
        <p:spPr>
          <a:xfrm>
            <a:off x="155276" y="1128509"/>
            <a:ext cx="7686136" cy="369332"/>
          </a:xfrm>
          <a:prstGeom prst="rect">
            <a:avLst/>
          </a:prstGeom>
          <a:noFill/>
          <a:ln>
            <a:noFill/>
          </a:ln>
        </p:spPr>
        <p:txBody>
          <a:bodyPr spcFirstLastPara="1" wrap="square" lIns="91425" tIns="45700" rIns="91425" bIns="45700" anchor="t" anchorCtr="0">
            <a:spAutoFit/>
          </a:bodyPr>
          <a:lstStyle/>
          <a:p>
            <a:pPr marL="9525" marR="0" lvl="0" indent="0" algn="l" rtl="0">
              <a:spcBef>
                <a:spcPts val="0"/>
              </a:spcBef>
              <a:spcAft>
                <a:spcPts val="0"/>
              </a:spcAft>
              <a:buNone/>
            </a:pPr>
            <a:r>
              <a:rPr lang="en-US" sz="1800" b="1" i="0" u="none" strike="noStrike" cap="none">
                <a:solidFill>
                  <a:schemeClr val="dk1"/>
                </a:solidFill>
                <a:latin typeface="Helvetica Neue"/>
                <a:ea typeface="Helvetica Neue"/>
                <a:cs typeface="Helvetica Neue"/>
                <a:sym typeface="Helvetica Neue"/>
              </a:rPr>
              <a:t>Client and Server</a:t>
            </a:r>
            <a:endParaRPr sz="1800" b="1" i="0" u="none" strike="noStrike" cap="none">
              <a:solidFill>
                <a:schemeClr val="dk1"/>
              </a:solidFill>
              <a:latin typeface="Helvetica Neue"/>
              <a:ea typeface="Helvetica Neue"/>
              <a:cs typeface="Helvetica Neue"/>
              <a:sym typeface="Helvetica Neue"/>
            </a:endParaRPr>
          </a:p>
        </p:txBody>
      </p:sp>
      <p:grpSp>
        <p:nvGrpSpPr>
          <p:cNvPr id="145" name="Google Shape;145;p4"/>
          <p:cNvGrpSpPr/>
          <p:nvPr/>
        </p:nvGrpSpPr>
        <p:grpSpPr>
          <a:xfrm>
            <a:off x="2090583" y="2905447"/>
            <a:ext cx="4866968" cy="2688384"/>
            <a:chOff x="2743199" y="2760425"/>
            <a:chExt cx="6489291" cy="3584512"/>
          </a:xfrm>
        </p:grpSpPr>
        <p:sp>
          <p:nvSpPr>
            <p:cNvPr id="146" name="Google Shape;146;p4"/>
            <p:cNvSpPr/>
            <p:nvPr/>
          </p:nvSpPr>
          <p:spPr>
            <a:xfrm>
              <a:off x="2743199" y="2760425"/>
              <a:ext cx="6489291" cy="3584512"/>
            </a:xfrm>
            <a:prstGeom prst="roundRect">
              <a:avLst>
                <a:gd name="adj" fmla="val 3576"/>
              </a:avLst>
            </a:prstGeom>
            <a:solidFill>
              <a:schemeClr val="lt1"/>
            </a:solidFill>
            <a:ln w="25400" cap="flat" cmpd="sng">
              <a:solidFill>
                <a:srgbClr val="D995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grpSp>
          <p:nvGrpSpPr>
            <p:cNvPr id="147" name="Google Shape;147;p4"/>
            <p:cNvGrpSpPr/>
            <p:nvPr/>
          </p:nvGrpSpPr>
          <p:grpSpPr>
            <a:xfrm>
              <a:off x="3256422" y="3181081"/>
              <a:ext cx="5537146" cy="2743200"/>
              <a:chOff x="3219270" y="3200397"/>
              <a:chExt cx="5537146" cy="2743200"/>
            </a:xfrm>
          </p:grpSpPr>
          <p:sp>
            <p:nvSpPr>
              <p:cNvPr id="148" name="Google Shape;148;p4"/>
              <p:cNvSpPr/>
              <p:nvPr/>
            </p:nvSpPr>
            <p:spPr>
              <a:xfrm>
                <a:off x="7417642" y="3200397"/>
                <a:ext cx="1338773" cy="914400"/>
              </a:xfrm>
              <a:prstGeom prst="roundRect">
                <a:avLst>
                  <a:gd name="adj" fmla="val 16667"/>
                </a:avLst>
              </a:prstGeom>
              <a:solidFill>
                <a:schemeClr val="lt1"/>
              </a:solidFill>
              <a:ln w="28575" cap="flat" cmpd="sng">
                <a:solidFill>
                  <a:srgbClr val="0094C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Client</a:t>
                </a:r>
                <a:endParaRPr sz="1800" b="1" i="0" u="none" strike="noStrike" cap="none">
                  <a:solidFill>
                    <a:schemeClr val="dk1"/>
                  </a:solidFill>
                  <a:latin typeface="Calibri"/>
                  <a:ea typeface="Calibri"/>
                  <a:cs typeface="Calibri"/>
                  <a:sym typeface="Calibri"/>
                </a:endParaRPr>
              </a:p>
            </p:txBody>
          </p:sp>
          <p:sp>
            <p:nvSpPr>
              <p:cNvPr id="149" name="Google Shape;149;p4"/>
              <p:cNvSpPr/>
              <p:nvPr/>
            </p:nvSpPr>
            <p:spPr>
              <a:xfrm>
                <a:off x="7417643" y="5029197"/>
                <a:ext cx="1338773" cy="914400"/>
              </a:xfrm>
              <a:prstGeom prst="roundRect">
                <a:avLst>
                  <a:gd name="adj" fmla="val 16667"/>
                </a:avLst>
              </a:prstGeom>
              <a:solidFill>
                <a:schemeClr val="lt1"/>
              </a:solidFill>
              <a:ln w="28575" cap="flat" cmpd="sng">
                <a:solidFill>
                  <a:srgbClr val="0094C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Client</a:t>
                </a:r>
                <a:endParaRPr sz="1800" b="1" i="0" u="none" strike="noStrike" cap="none">
                  <a:solidFill>
                    <a:schemeClr val="dk1"/>
                  </a:solidFill>
                  <a:latin typeface="Calibri"/>
                  <a:ea typeface="Calibri"/>
                  <a:cs typeface="Calibri"/>
                  <a:sym typeface="Calibri"/>
                </a:endParaRPr>
              </a:p>
            </p:txBody>
          </p:sp>
          <p:sp>
            <p:nvSpPr>
              <p:cNvPr id="150" name="Google Shape;150;p4"/>
              <p:cNvSpPr/>
              <p:nvPr/>
            </p:nvSpPr>
            <p:spPr>
              <a:xfrm>
                <a:off x="3219270" y="3200397"/>
                <a:ext cx="1338773" cy="914400"/>
              </a:xfrm>
              <a:prstGeom prst="roundRect">
                <a:avLst>
                  <a:gd name="adj" fmla="val 16667"/>
                </a:avLst>
              </a:prstGeom>
              <a:solidFill>
                <a:schemeClr val="lt1"/>
              </a:solidFill>
              <a:ln w="28575" cap="flat" cmpd="sng">
                <a:solidFill>
                  <a:srgbClr val="0094C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Client</a:t>
                </a:r>
                <a:endParaRPr sz="1800" b="1" i="0" u="none" strike="noStrike" cap="none">
                  <a:solidFill>
                    <a:schemeClr val="dk1"/>
                  </a:solidFill>
                  <a:latin typeface="Calibri"/>
                  <a:ea typeface="Calibri"/>
                  <a:cs typeface="Calibri"/>
                  <a:sym typeface="Calibri"/>
                </a:endParaRPr>
              </a:p>
            </p:txBody>
          </p:sp>
          <p:sp>
            <p:nvSpPr>
              <p:cNvPr id="151" name="Google Shape;151;p4"/>
              <p:cNvSpPr/>
              <p:nvPr/>
            </p:nvSpPr>
            <p:spPr>
              <a:xfrm>
                <a:off x="3219271" y="5029197"/>
                <a:ext cx="1338773" cy="914400"/>
              </a:xfrm>
              <a:prstGeom prst="roundRect">
                <a:avLst>
                  <a:gd name="adj" fmla="val 16667"/>
                </a:avLst>
              </a:prstGeom>
              <a:solidFill>
                <a:schemeClr val="lt1"/>
              </a:solidFill>
              <a:ln w="28575" cap="flat" cmpd="sng">
                <a:solidFill>
                  <a:srgbClr val="0094C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Client</a:t>
                </a:r>
                <a:endParaRPr sz="1800" b="1" i="0" u="none" strike="noStrike" cap="none">
                  <a:solidFill>
                    <a:schemeClr val="dk1"/>
                  </a:solidFill>
                  <a:latin typeface="Calibri"/>
                  <a:ea typeface="Calibri"/>
                  <a:cs typeface="Calibri"/>
                  <a:sym typeface="Calibri"/>
                </a:endParaRPr>
              </a:p>
            </p:txBody>
          </p:sp>
          <p:cxnSp>
            <p:nvCxnSpPr>
              <p:cNvPr id="152" name="Google Shape;152;p4"/>
              <p:cNvCxnSpPr>
                <a:stCxn id="151" idx="3"/>
              </p:cNvCxnSpPr>
              <p:nvPr/>
            </p:nvCxnSpPr>
            <p:spPr>
              <a:xfrm>
                <a:off x="4558044" y="5486397"/>
                <a:ext cx="1429800" cy="0"/>
              </a:xfrm>
              <a:prstGeom prst="straightConnector1">
                <a:avLst/>
              </a:prstGeom>
              <a:noFill/>
              <a:ln w="28575" cap="flat" cmpd="sng">
                <a:solidFill>
                  <a:srgbClr val="324667"/>
                </a:solidFill>
                <a:prstDash val="solid"/>
                <a:round/>
                <a:headEnd type="none" w="sm" len="sm"/>
                <a:tailEnd type="none" w="sm" len="sm"/>
              </a:ln>
            </p:spPr>
          </p:cxnSp>
          <p:cxnSp>
            <p:nvCxnSpPr>
              <p:cNvPr id="153" name="Google Shape;153;p4"/>
              <p:cNvCxnSpPr/>
              <p:nvPr/>
            </p:nvCxnSpPr>
            <p:spPr>
              <a:xfrm flipH="1">
                <a:off x="5984155" y="5029197"/>
                <a:ext cx="3689" cy="457200"/>
              </a:xfrm>
              <a:prstGeom prst="straightConnector1">
                <a:avLst/>
              </a:prstGeom>
              <a:noFill/>
              <a:ln w="28575" cap="flat" cmpd="sng">
                <a:solidFill>
                  <a:srgbClr val="324667"/>
                </a:solidFill>
                <a:prstDash val="solid"/>
                <a:round/>
                <a:headEnd type="none" w="sm" len="sm"/>
                <a:tailEnd type="none" w="sm" len="sm"/>
              </a:ln>
            </p:spPr>
          </p:cxnSp>
          <p:cxnSp>
            <p:nvCxnSpPr>
              <p:cNvPr id="154" name="Google Shape;154;p4"/>
              <p:cNvCxnSpPr>
                <a:stCxn id="151" idx="0"/>
              </p:cNvCxnSpPr>
              <p:nvPr/>
            </p:nvCxnSpPr>
            <p:spPr>
              <a:xfrm rot="10800000" flipH="1">
                <a:off x="3888658" y="4571997"/>
                <a:ext cx="4800" cy="457200"/>
              </a:xfrm>
              <a:prstGeom prst="straightConnector1">
                <a:avLst/>
              </a:prstGeom>
              <a:noFill/>
              <a:ln w="28575" cap="flat" cmpd="sng">
                <a:solidFill>
                  <a:srgbClr val="324667"/>
                </a:solidFill>
                <a:prstDash val="solid"/>
                <a:round/>
                <a:headEnd type="none" w="sm" len="sm"/>
                <a:tailEnd type="none" w="sm" len="sm"/>
              </a:ln>
            </p:spPr>
          </p:cxnSp>
          <p:cxnSp>
            <p:nvCxnSpPr>
              <p:cNvPr id="155" name="Google Shape;155;p4"/>
              <p:cNvCxnSpPr/>
              <p:nvPr/>
            </p:nvCxnSpPr>
            <p:spPr>
              <a:xfrm flipH="1">
                <a:off x="3886200" y="4571997"/>
                <a:ext cx="1432257" cy="14751"/>
              </a:xfrm>
              <a:prstGeom prst="straightConnector1">
                <a:avLst/>
              </a:prstGeom>
              <a:noFill/>
              <a:ln w="28575" cap="flat" cmpd="sng">
                <a:solidFill>
                  <a:srgbClr val="324667"/>
                </a:solidFill>
                <a:prstDash val="solid"/>
                <a:round/>
                <a:headEnd type="none" w="sm" len="sm"/>
                <a:tailEnd type="none" w="sm" len="sm"/>
              </a:ln>
            </p:spPr>
          </p:cxnSp>
          <p:sp>
            <p:nvSpPr>
              <p:cNvPr id="156" name="Google Shape;156;p4"/>
              <p:cNvSpPr/>
              <p:nvPr/>
            </p:nvSpPr>
            <p:spPr>
              <a:xfrm>
                <a:off x="5318457" y="4114797"/>
                <a:ext cx="1338773" cy="914400"/>
              </a:xfrm>
              <a:prstGeom prst="roundRect">
                <a:avLst>
                  <a:gd name="adj" fmla="val 16667"/>
                </a:avLst>
              </a:prstGeom>
              <a:solidFill>
                <a:schemeClr val="lt1"/>
              </a:solidFill>
              <a:ln w="38100" cap="flat" cmpd="sng">
                <a:solidFill>
                  <a:srgbClr val="00C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Server</a:t>
                </a:r>
                <a:endParaRPr sz="1800" b="1" i="0" u="none" strike="noStrike" cap="none">
                  <a:solidFill>
                    <a:schemeClr val="dk1"/>
                  </a:solidFill>
                  <a:latin typeface="Calibri"/>
                  <a:ea typeface="Calibri"/>
                  <a:cs typeface="Calibri"/>
                  <a:sym typeface="Calibri"/>
                </a:endParaRPr>
              </a:p>
            </p:txBody>
          </p:sp>
          <p:sp>
            <p:nvSpPr>
              <p:cNvPr id="157" name="Google Shape;157;p4"/>
              <p:cNvSpPr/>
              <p:nvPr/>
            </p:nvSpPr>
            <p:spPr>
              <a:xfrm>
                <a:off x="4088910" y="4557246"/>
                <a:ext cx="1130153" cy="400109"/>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a:solidFill>
                      <a:schemeClr val="dk1"/>
                    </a:solidFill>
                    <a:latin typeface="Calibri"/>
                    <a:ea typeface="Calibri"/>
                    <a:cs typeface="Calibri"/>
                    <a:sym typeface="Calibri"/>
                  </a:rPr>
                  <a:t>Request</a:t>
                </a:r>
                <a:endParaRPr sz="1350" b="1" i="0" u="none" strike="noStrike" cap="none">
                  <a:solidFill>
                    <a:schemeClr val="dk1"/>
                  </a:solidFill>
                  <a:latin typeface="Calibri"/>
                  <a:ea typeface="Calibri"/>
                  <a:cs typeface="Calibri"/>
                  <a:sym typeface="Calibri"/>
                </a:endParaRPr>
              </a:p>
            </p:txBody>
          </p:sp>
          <p:sp>
            <p:nvSpPr>
              <p:cNvPr id="158" name="Google Shape;158;p4"/>
              <p:cNvSpPr/>
              <p:nvPr/>
            </p:nvSpPr>
            <p:spPr>
              <a:xfrm>
                <a:off x="4753380" y="5501137"/>
                <a:ext cx="1130153" cy="400109"/>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a:solidFill>
                      <a:schemeClr val="dk1"/>
                    </a:solidFill>
                    <a:latin typeface="Calibri"/>
                    <a:ea typeface="Calibri"/>
                    <a:cs typeface="Calibri"/>
                    <a:sym typeface="Calibri"/>
                  </a:rPr>
                  <a:t>Reply</a:t>
                </a:r>
                <a:endParaRPr sz="1350" b="1"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3" name="Google Shape;533;p44"/>
          <p:cNvSpPr txBox="1">
            <a:spLocks noGrp="1"/>
          </p:cNvSpPr>
          <p:nvPr>
            <p:ph idx="1"/>
          </p:nvPr>
        </p:nvSpPr>
        <p:spPr>
          <a:xfrm>
            <a:off x="261583" y="233313"/>
            <a:ext cx="8253767" cy="25908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a:latin typeface="Times New Roman"/>
                <a:ea typeface="Times New Roman"/>
                <a:cs typeface="Times New Roman"/>
                <a:sym typeface="Times New Roman"/>
              </a:rPr>
              <a:t>			File Transfer Protocol (FTP)</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The File Transfer Protocol is used to transfer files from one host computer to the other over a TCP/IP network. It creates two different connections – a </a:t>
            </a:r>
            <a:r>
              <a:rPr lang="en-US" b="1">
                <a:latin typeface="Times New Roman"/>
                <a:ea typeface="Times New Roman"/>
                <a:cs typeface="Times New Roman"/>
                <a:sym typeface="Times New Roman"/>
              </a:rPr>
              <a:t>control connection</a:t>
            </a:r>
            <a:r>
              <a:rPr lang="en-US">
                <a:latin typeface="Times New Roman"/>
                <a:ea typeface="Times New Roman"/>
                <a:cs typeface="Times New Roman"/>
                <a:sym typeface="Times New Roman"/>
              </a:rPr>
              <a:t> and a </a:t>
            </a:r>
            <a:r>
              <a:rPr lang="en-US" b="1">
                <a:latin typeface="Times New Roman"/>
                <a:ea typeface="Times New Roman"/>
                <a:cs typeface="Times New Roman"/>
                <a:sym typeface="Times New Roman"/>
              </a:rPr>
              <a:t>data connection</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The control connection is used for sending control information and the data connection is used for sending the actual file. </a:t>
            </a:r>
            <a:endParaRPr>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Port 21 is used for control connection whereas data connection uses port 20.</a:t>
            </a:r>
            <a:endParaRPr>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p:txBody>
      </p:sp>
      <p:sp>
        <p:nvSpPr>
          <p:cNvPr id="531" name="Google Shape;531;p4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30</a:t>
            </a:fld>
            <a:endParaRPr>
              <a:latin typeface="Times New Roman"/>
              <a:ea typeface="Times New Roman"/>
              <a:cs typeface="Times New Roman"/>
              <a:sym typeface="Times New Roman"/>
            </a:endParaRPr>
          </a:p>
        </p:txBody>
      </p:sp>
      <p:sp>
        <p:nvSpPr>
          <p:cNvPr id="534" name="Google Shape;534;p44"/>
          <p:cNvSpPr txBox="1"/>
          <p:nvPr/>
        </p:nvSpPr>
        <p:spPr>
          <a:xfrm>
            <a:off x="1925979" y="6356351"/>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Diagram: File Transfer protocol</a:t>
            </a:r>
            <a:endParaRPr sz="1400" b="1" dirty="0">
              <a:solidFill>
                <a:schemeClr val="dk1"/>
              </a:solidFill>
              <a:latin typeface="Times New Roman"/>
              <a:ea typeface="Times New Roman"/>
              <a:cs typeface="Times New Roman"/>
              <a:sym typeface="Times New Roman"/>
            </a:endParaRPr>
          </a:p>
        </p:txBody>
      </p:sp>
      <p:pic>
        <p:nvPicPr>
          <p:cNvPr id="535" name="Google Shape;535;p44" descr="Image result for ftp protocol"/>
          <p:cNvPicPr preferRelativeResize="0"/>
          <p:nvPr/>
        </p:nvPicPr>
        <p:blipFill rotWithShape="1">
          <a:blip r:embed="rId3">
            <a:alphaModFix/>
          </a:blip>
          <a:srcRect/>
          <a:stretch/>
        </p:blipFill>
        <p:spPr>
          <a:xfrm>
            <a:off x="2199016" y="3567113"/>
            <a:ext cx="4109023" cy="2789238"/>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500"/>
                                        <p:tgtEl>
                                          <p:spTgt spid="535"/>
                                        </p:tgtEl>
                                        <p:attrNameLst>
                                          <p:attrName>ppt_w</p:attrName>
                                        </p:attrNameLst>
                                      </p:cBhvr>
                                      <p:tavLst>
                                        <p:tav tm="0">
                                          <p:val>
                                            <p:strVal val="0"/>
                                          </p:val>
                                        </p:tav>
                                        <p:tav tm="100000">
                                          <p:val>
                                            <p:strVal val="#ppt_w"/>
                                          </p:val>
                                        </p:tav>
                                      </p:tavLst>
                                    </p:anim>
                                    <p:anim calcmode="lin" valueType="num">
                                      <p:cBhvr additive="base">
                                        <p:cTn id="8" dur="500"/>
                                        <p:tgtEl>
                                          <p:spTgt spid="53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3" name="Google Shape;543;p45"/>
          <p:cNvSpPr txBox="1">
            <a:spLocks noGrp="1"/>
          </p:cNvSpPr>
          <p:nvPr>
            <p:ph idx="1"/>
          </p:nvPr>
        </p:nvSpPr>
        <p:spPr>
          <a:xfrm>
            <a:off x="361361" y="168110"/>
            <a:ext cx="8253767" cy="6298677"/>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sz="1800" b="1" dirty="0">
                <a:latin typeface="Times New Roman"/>
                <a:ea typeface="Times New Roman"/>
                <a:cs typeface="Times New Roman"/>
                <a:sym typeface="Times New Roman"/>
              </a:rPr>
              <a:t>SMTP (Simple Mail Transfer Protocol)</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The Simple Mail Transfer Protocol is used for sending e-mail messages between servers.  </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It uses the port 25. </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SMTP because it is limited in its ability to queue messages at the receiving end, it is used with one of two other protocols – POP (Post Office Protocol) or IMAP (Internet Message Access Protocol) which allow the user to save the messages in a mailbox on the server and retrieve them when they want.</a:t>
            </a:r>
            <a:endParaRPr sz="1800" dirty="0">
              <a:latin typeface="Times New Roman"/>
              <a:ea typeface="Times New Roman"/>
              <a:cs typeface="Times New Roman"/>
              <a:sym typeface="Times New Roman"/>
            </a:endParaRPr>
          </a:p>
          <a:p>
            <a:pPr marL="0" lvl="0" indent="0" algn="ctr" rtl="0">
              <a:lnSpc>
                <a:spcPct val="125000"/>
              </a:lnSpc>
              <a:spcBef>
                <a:spcPts val="600"/>
              </a:spcBef>
              <a:spcAft>
                <a:spcPts val="0"/>
              </a:spcAft>
              <a:buClr>
                <a:schemeClr val="dk1"/>
              </a:buClr>
              <a:buSzPts val="1800"/>
              <a:buNone/>
            </a:pPr>
            <a:r>
              <a:rPr lang="en-US" sz="1800" b="1" dirty="0">
                <a:latin typeface="Times New Roman"/>
                <a:ea typeface="Times New Roman"/>
                <a:cs typeface="Times New Roman"/>
                <a:sym typeface="Times New Roman"/>
              </a:rPr>
              <a:t> POP3 (Post Office Protocol)</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This protocol is used by local e-mail clients to </a:t>
            </a:r>
            <a:r>
              <a:rPr lang="en-US" sz="1800" b="1" dirty="0">
                <a:latin typeface="Times New Roman"/>
                <a:ea typeface="Times New Roman"/>
                <a:cs typeface="Times New Roman"/>
                <a:sym typeface="Times New Roman"/>
              </a:rPr>
              <a:t>retrieve e-mail</a:t>
            </a:r>
            <a:r>
              <a:rPr lang="en-US" sz="1800" dirty="0">
                <a:latin typeface="Times New Roman"/>
                <a:ea typeface="Times New Roman"/>
                <a:cs typeface="Times New Roman"/>
                <a:sym typeface="Times New Roman"/>
              </a:rPr>
              <a:t> from the server. </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It uses TCP port 110 to establish connection with the server and then it sends a request for a particular mailbox using user name and password. </a:t>
            </a:r>
            <a:endParaRPr sz="1800"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The user can then retrieve the list of mail messages one by one. POP3 has two modes</a:t>
            </a:r>
            <a:r>
              <a:rPr lang="en-US" sz="1800" b="1" dirty="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 Delete and keep. In the delete mode, mail is deleted from mailbox and in the keep mode, mail resides in the mailbox.</a:t>
            </a:r>
            <a:endParaRPr sz="1800"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541" name="Google Shape;541;p4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31</a:t>
            </a:fld>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10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xEl>
                                              <p:pRg st="1" end="1"/>
                                            </p:txEl>
                                          </p:spTgt>
                                        </p:tgtEl>
                                        <p:attrNameLst>
                                          <p:attrName>style.visibility</p:attrName>
                                        </p:attrNameLst>
                                      </p:cBhvr>
                                      <p:to>
                                        <p:strVal val="visible"/>
                                      </p:to>
                                    </p:set>
                                    <p:animEffect transition="in" filter="fade">
                                      <p:cBhvr>
                                        <p:cTn id="12" dur="1000"/>
                                        <p:tgtEl>
                                          <p:spTgt spid="5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3">
                                            <p:txEl>
                                              <p:pRg st="2" end="2"/>
                                            </p:txEl>
                                          </p:spTgt>
                                        </p:tgtEl>
                                        <p:attrNameLst>
                                          <p:attrName>style.visibility</p:attrName>
                                        </p:attrNameLst>
                                      </p:cBhvr>
                                      <p:to>
                                        <p:strVal val="visible"/>
                                      </p:to>
                                    </p:set>
                                    <p:animEffect transition="in" filter="fade">
                                      <p:cBhvr>
                                        <p:cTn id="17" dur="1000"/>
                                        <p:tgtEl>
                                          <p:spTgt spid="5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3">
                                            <p:txEl>
                                              <p:pRg st="3" end="3"/>
                                            </p:txEl>
                                          </p:spTgt>
                                        </p:tgtEl>
                                        <p:attrNameLst>
                                          <p:attrName>style.visibility</p:attrName>
                                        </p:attrNameLst>
                                      </p:cBhvr>
                                      <p:to>
                                        <p:strVal val="visible"/>
                                      </p:to>
                                    </p:set>
                                    <p:animEffect transition="in" filter="fade">
                                      <p:cBhvr>
                                        <p:cTn id="22" dur="1000"/>
                                        <p:tgtEl>
                                          <p:spTgt spid="5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3">
                                            <p:txEl>
                                              <p:pRg st="4" end="4"/>
                                            </p:txEl>
                                          </p:spTgt>
                                        </p:tgtEl>
                                        <p:attrNameLst>
                                          <p:attrName>style.visibility</p:attrName>
                                        </p:attrNameLst>
                                      </p:cBhvr>
                                      <p:to>
                                        <p:strVal val="visible"/>
                                      </p:to>
                                    </p:set>
                                    <p:animEffect transition="in" filter="fade">
                                      <p:cBhvr>
                                        <p:cTn id="27" dur="1000"/>
                                        <p:tgtEl>
                                          <p:spTgt spid="5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3">
                                            <p:txEl>
                                              <p:pRg st="5" end="5"/>
                                            </p:txEl>
                                          </p:spTgt>
                                        </p:tgtEl>
                                        <p:attrNameLst>
                                          <p:attrName>style.visibility</p:attrName>
                                        </p:attrNameLst>
                                      </p:cBhvr>
                                      <p:to>
                                        <p:strVal val="visible"/>
                                      </p:to>
                                    </p:set>
                                    <p:animEffect transition="in" filter="fade">
                                      <p:cBhvr>
                                        <p:cTn id="32" dur="1000"/>
                                        <p:tgtEl>
                                          <p:spTgt spid="5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3">
                                            <p:txEl>
                                              <p:pRg st="6" end="6"/>
                                            </p:txEl>
                                          </p:spTgt>
                                        </p:tgtEl>
                                        <p:attrNameLst>
                                          <p:attrName>style.visibility</p:attrName>
                                        </p:attrNameLst>
                                      </p:cBhvr>
                                      <p:to>
                                        <p:strVal val="visible"/>
                                      </p:to>
                                    </p:set>
                                    <p:animEffect transition="in" filter="fade">
                                      <p:cBhvr>
                                        <p:cTn id="37" dur="1000"/>
                                        <p:tgtEl>
                                          <p:spTgt spid="5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3">
                                            <p:txEl>
                                              <p:pRg st="7" end="7"/>
                                            </p:txEl>
                                          </p:spTgt>
                                        </p:tgtEl>
                                        <p:attrNameLst>
                                          <p:attrName>style.visibility</p:attrName>
                                        </p:attrNameLst>
                                      </p:cBhvr>
                                      <p:to>
                                        <p:strVal val="visible"/>
                                      </p:to>
                                    </p:set>
                                    <p:animEffect transition="in" filter="fade">
                                      <p:cBhvr>
                                        <p:cTn id="42" dur="1000"/>
                                        <p:tgtEl>
                                          <p:spTgt spid="5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3">
                                            <p:txEl>
                                              <p:pRg st="8" end="8"/>
                                            </p:txEl>
                                          </p:spTgt>
                                        </p:tgtEl>
                                        <p:attrNameLst>
                                          <p:attrName>style.visibility</p:attrName>
                                        </p:attrNameLst>
                                      </p:cBhvr>
                                      <p:to>
                                        <p:strVal val="visible"/>
                                      </p:to>
                                    </p:set>
                                    <p:animEffect transition="in" filter="fade">
                                      <p:cBhvr>
                                        <p:cTn id="47" dur="1000"/>
                                        <p:tgtEl>
                                          <p:spTgt spid="5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2285215" y="352563"/>
            <a:ext cx="4652913" cy="51425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SMTP and POP3 Protocols</a:t>
            </a:r>
            <a:endParaRPr dirty="0">
              <a:latin typeface="Times New Roman"/>
              <a:ea typeface="Times New Roman"/>
              <a:cs typeface="Times New Roman"/>
              <a:sym typeface="Times New Roman"/>
            </a:endParaRPr>
          </a:p>
        </p:txBody>
      </p:sp>
      <p:sp>
        <p:nvSpPr>
          <p:cNvPr id="549" name="Google Shape;549;p4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32</a:t>
            </a:fld>
            <a:endParaRPr>
              <a:latin typeface="Times New Roman"/>
              <a:ea typeface="Times New Roman"/>
              <a:cs typeface="Times New Roman"/>
              <a:sym typeface="Times New Roman"/>
            </a:endParaRPr>
          </a:p>
        </p:txBody>
      </p:sp>
      <p:pic>
        <p:nvPicPr>
          <p:cNvPr id="552" name="Google Shape;552;p46" descr="Image result for email protocol"/>
          <p:cNvPicPr preferRelativeResize="0"/>
          <p:nvPr/>
        </p:nvPicPr>
        <p:blipFill rotWithShape="1">
          <a:blip r:embed="rId3">
            <a:alphaModFix/>
          </a:blip>
          <a:srcRect/>
          <a:stretch/>
        </p:blipFill>
        <p:spPr>
          <a:xfrm>
            <a:off x="640006" y="1053949"/>
            <a:ext cx="7772400" cy="4857750"/>
          </a:xfrm>
          <a:prstGeom prst="rect">
            <a:avLst/>
          </a:prstGeom>
          <a:noFill/>
          <a:ln w="9525" cap="flat" cmpd="sng">
            <a:solidFill>
              <a:schemeClr val="dk1"/>
            </a:solidFill>
            <a:prstDash val="solid"/>
            <a:round/>
            <a:headEnd type="none" w="sm" len="sm"/>
            <a:tailEnd type="none" w="sm" len="sm"/>
          </a:ln>
        </p:spPr>
      </p:pic>
      <p:sp>
        <p:nvSpPr>
          <p:cNvPr id="553" name="Google Shape;553;p46"/>
          <p:cNvSpPr txBox="1"/>
          <p:nvPr/>
        </p:nvSpPr>
        <p:spPr>
          <a:xfrm>
            <a:off x="1935406" y="6169223"/>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SMTP and POP3 protocols</a:t>
            </a:r>
            <a:endParaRPr sz="14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anim calcmode="lin" valueType="num">
                                      <p:cBhvr additive="base">
                                        <p:cTn id="7" dur="500"/>
                                        <p:tgtEl>
                                          <p:spTgt spid="552"/>
                                        </p:tgtEl>
                                        <p:attrNameLst>
                                          <p:attrName>ppt_w</p:attrName>
                                        </p:attrNameLst>
                                      </p:cBhvr>
                                      <p:tavLst>
                                        <p:tav tm="0">
                                          <p:val>
                                            <p:strVal val="0"/>
                                          </p:val>
                                        </p:tav>
                                        <p:tav tm="100000">
                                          <p:val>
                                            <p:strVal val="#ppt_w"/>
                                          </p:val>
                                        </p:tav>
                                      </p:tavLst>
                                    </p:anim>
                                    <p:anim calcmode="lin" valueType="num">
                                      <p:cBhvr additive="base">
                                        <p:cTn id="8" dur="500"/>
                                        <p:tgtEl>
                                          <p:spTgt spid="55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1" name="Google Shape;561;p47"/>
          <p:cNvSpPr txBox="1">
            <a:spLocks noGrp="1"/>
          </p:cNvSpPr>
          <p:nvPr>
            <p:ph idx="1"/>
          </p:nvPr>
        </p:nvSpPr>
        <p:spPr>
          <a:xfrm>
            <a:off x="304800" y="914400"/>
            <a:ext cx="8610600" cy="4317476"/>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Interactive Mail Access </a:t>
            </a:r>
            <a:r>
              <a:rPr lang="en-US" b="1" dirty="0" smtClean="0">
                <a:latin typeface="Times New Roman"/>
                <a:ea typeface="Times New Roman"/>
                <a:cs typeface="Times New Roman"/>
                <a:sym typeface="Times New Roman"/>
              </a:rPr>
              <a:t>Protocol (</a:t>
            </a:r>
            <a:r>
              <a:rPr lang="en-US" b="1" dirty="0">
                <a:latin typeface="Times New Roman"/>
                <a:ea typeface="Times New Roman"/>
                <a:cs typeface="Times New Roman"/>
                <a:sym typeface="Times New Roman"/>
              </a:rPr>
              <a:t>IMAP)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By default, messages that have been downloaded to a recipient's computer are deleted from the mail server.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a:t>
            </a:r>
            <a:r>
              <a:rPr lang="en-US" b="1" dirty="0">
                <a:latin typeface="Times New Roman"/>
                <a:ea typeface="Times New Roman"/>
                <a:cs typeface="Times New Roman"/>
                <a:sym typeface="Times New Roman"/>
              </a:rPr>
              <a:t>Interactive Mail Access </a:t>
            </a:r>
            <a:r>
              <a:rPr lang="en-US" b="1" dirty="0" smtClean="0">
                <a:latin typeface="Times New Roman"/>
                <a:ea typeface="Times New Roman"/>
                <a:cs typeface="Times New Roman"/>
                <a:sym typeface="Times New Roman"/>
              </a:rPr>
              <a:t>Protocol (</a:t>
            </a:r>
            <a:r>
              <a:rPr lang="en-US" b="1" dirty="0">
                <a:latin typeface="Times New Roman"/>
                <a:ea typeface="Times New Roman"/>
                <a:cs typeface="Times New Roman"/>
                <a:sym typeface="Times New Roman"/>
              </a:rPr>
              <a:t>IMAP) </a:t>
            </a:r>
            <a:r>
              <a:rPr lang="en-US" dirty="0">
                <a:latin typeface="Times New Roman"/>
                <a:ea typeface="Times New Roman"/>
                <a:cs typeface="Times New Roman"/>
                <a:sym typeface="Times New Roman"/>
              </a:rPr>
              <a:t>is a more sophisticated mail protocol that stores all incoming and outgoing mail on the server so that mail clients with mailboxes on the server can access their e-mail from anywhere.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Mail is not downloaded to the user's PC, and is only deleted from the client's mailbox if the client specifies that it is to be deleted.</a:t>
            </a:r>
            <a:endParaRPr dirty="0"/>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559" name="Google Shape;559;p4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33</a:t>
            </a:fld>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9" name="Google Shape;569;p48"/>
          <p:cNvSpPr txBox="1">
            <a:spLocks noGrp="1"/>
          </p:cNvSpPr>
          <p:nvPr>
            <p:ph idx="1"/>
          </p:nvPr>
        </p:nvSpPr>
        <p:spPr>
          <a:xfrm>
            <a:off x="304800" y="431277"/>
            <a:ext cx="8610600" cy="27432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TELNET (Telecommunications Network)</a:t>
            </a:r>
            <a:endParaRPr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Telnet is a remote login protocol.</a:t>
            </a:r>
            <a:endParaRPr sz="1800" dirty="0"/>
          </a:p>
          <a:p>
            <a:pPr marL="342900" lvl="0" indent="-342900" algn="just"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The basic purpose of Telnet is to provide a means by which keyboard commands typed by a remote user can cross the network and become input for a different computer. Screen output related to the session then crosses the network from that different computer (the server) to the client system.</a:t>
            </a:r>
            <a:endParaRPr sz="1800" dirty="0"/>
          </a:p>
          <a:p>
            <a:pPr marL="342900" lvl="0" indent="-342900" algn="just"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However, because of security issues its use over public internet should be avoided.</a:t>
            </a:r>
            <a:endParaRPr sz="1800" dirty="0"/>
          </a:p>
        </p:txBody>
      </p:sp>
      <p:sp>
        <p:nvSpPr>
          <p:cNvPr id="567" name="Google Shape;567;p4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34</a:t>
            </a:fld>
            <a:endParaRPr>
              <a:latin typeface="Times New Roman"/>
              <a:ea typeface="Times New Roman"/>
              <a:cs typeface="Times New Roman"/>
              <a:sym typeface="Times New Roman"/>
            </a:endParaRPr>
          </a:p>
        </p:txBody>
      </p:sp>
      <p:pic>
        <p:nvPicPr>
          <p:cNvPr id="570" name="Google Shape;570;p48" descr="graphics/15fig02.gif"/>
          <p:cNvPicPr preferRelativeResize="0"/>
          <p:nvPr/>
        </p:nvPicPr>
        <p:blipFill rotWithShape="1">
          <a:blip r:embed="rId3">
            <a:alphaModFix/>
          </a:blip>
          <a:srcRect/>
          <a:stretch/>
        </p:blipFill>
        <p:spPr>
          <a:xfrm>
            <a:off x="1885950" y="3731138"/>
            <a:ext cx="5448300" cy="2517115"/>
          </a:xfrm>
          <a:prstGeom prst="rect">
            <a:avLst/>
          </a:prstGeom>
          <a:noFill/>
          <a:ln w="9525" cap="flat" cmpd="sng">
            <a:solidFill>
              <a:schemeClr val="dk1"/>
            </a:solidFill>
            <a:prstDash val="solid"/>
            <a:round/>
            <a:headEnd type="none" w="sm" len="sm"/>
            <a:tailEnd type="none" w="sm" len="sm"/>
          </a:ln>
        </p:spPr>
      </p:pic>
      <p:sp>
        <p:nvSpPr>
          <p:cNvPr id="571" name="Google Shape;571;p48"/>
          <p:cNvSpPr txBox="1"/>
          <p:nvPr/>
        </p:nvSpPr>
        <p:spPr>
          <a:xfrm>
            <a:off x="2019300" y="6413699"/>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Diagram: Telnet Protocol</a:t>
            </a:r>
            <a:endParaRPr sz="1400" b="1"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anim calcmode="lin" valueType="num">
                                      <p:cBhvr additive="base">
                                        <p:cTn id="7" dur="500"/>
                                        <p:tgtEl>
                                          <p:spTgt spid="570"/>
                                        </p:tgtEl>
                                        <p:attrNameLst>
                                          <p:attrName>ppt_w</p:attrName>
                                        </p:attrNameLst>
                                      </p:cBhvr>
                                      <p:tavLst>
                                        <p:tav tm="0">
                                          <p:val>
                                            <p:strVal val="0"/>
                                          </p:val>
                                        </p:tav>
                                        <p:tav tm="100000">
                                          <p:val>
                                            <p:strVal val="#ppt_w"/>
                                          </p:val>
                                        </p:tav>
                                      </p:tavLst>
                                    </p:anim>
                                    <p:anim calcmode="lin" valueType="num">
                                      <p:cBhvr additive="base">
                                        <p:cTn id="8" dur="500"/>
                                        <p:tgtEl>
                                          <p:spTgt spid="5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1" name="Google Shape;661;p59"/>
          <p:cNvSpPr txBox="1">
            <a:spLocks noGrp="1"/>
          </p:cNvSpPr>
          <p:nvPr>
            <p:ph idx="1"/>
          </p:nvPr>
        </p:nvSpPr>
        <p:spPr>
          <a:xfrm>
            <a:off x="495300" y="2971800"/>
            <a:ext cx="8610600" cy="6096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2400"/>
              <a:buNone/>
            </a:pPr>
            <a:r>
              <a:rPr lang="en-US" sz="2400" b="1">
                <a:latin typeface="Times New Roman"/>
                <a:ea typeface="Times New Roman"/>
                <a:cs typeface="Times New Roman"/>
                <a:sym typeface="Times New Roman"/>
              </a:rPr>
              <a:t>Is the Internet same as the World Wide Web?</a:t>
            </a:r>
            <a:endParaRPr/>
          </a:p>
          <a:p>
            <a:pPr marL="0" lvl="0" indent="0" algn="ctr" rtl="0">
              <a:lnSpc>
                <a:spcPct val="125000"/>
              </a:lnSpc>
              <a:spcBef>
                <a:spcPts val="600"/>
              </a:spcBef>
              <a:spcAft>
                <a:spcPts val="0"/>
              </a:spcAft>
              <a:buClr>
                <a:schemeClr val="dk1"/>
              </a:buClr>
              <a:buSzPts val="2400"/>
              <a:buNone/>
            </a:pPr>
            <a:endParaRPr sz="2400" b="1">
              <a:latin typeface="Times New Roman"/>
              <a:ea typeface="Times New Roman"/>
              <a:cs typeface="Times New Roman"/>
              <a:sym typeface="Times New Roman"/>
            </a:endParaRPr>
          </a:p>
        </p:txBody>
      </p:sp>
      <p:sp>
        <p:nvSpPr>
          <p:cNvPr id="659" name="Google Shape;659;p5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35</a:t>
            </a:fld>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9" name="Google Shape;669;p60"/>
          <p:cNvPicPr preferRelativeResize="0">
            <a:picLocks noGrp="1"/>
          </p:cNvPicPr>
          <p:nvPr>
            <p:ph idx="1"/>
          </p:nvPr>
        </p:nvPicPr>
        <p:blipFill rotWithShape="1">
          <a:blip r:embed="rId3">
            <a:alphaModFix/>
          </a:blip>
          <a:srcRect/>
          <a:stretch/>
        </p:blipFill>
        <p:spPr>
          <a:xfrm>
            <a:off x="1447506" y="465332"/>
            <a:ext cx="1157287" cy="688009"/>
          </a:xfrm>
          <a:prstGeom prst="rect">
            <a:avLst/>
          </a:prstGeom>
          <a:noFill/>
          <a:ln>
            <a:noFill/>
          </a:ln>
        </p:spPr>
      </p:pic>
      <p:sp>
        <p:nvSpPr>
          <p:cNvPr id="667" name="Google Shape;667;p6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36</a:t>
            </a:fld>
            <a:endParaRPr>
              <a:latin typeface="Times New Roman"/>
              <a:ea typeface="Times New Roman"/>
              <a:cs typeface="Times New Roman"/>
              <a:sym typeface="Times New Roman"/>
            </a:endParaRPr>
          </a:p>
        </p:txBody>
      </p:sp>
      <p:sp>
        <p:nvSpPr>
          <p:cNvPr id="670" name="Google Shape;670;p60"/>
          <p:cNvSpPr/>
          <p:nvPr/>
        </p:nvSpPr>
        <p:spPr>
          <a:xfrm>
            <a:off x="3668644" y="3541347"/>
            <a:ext cx="4975735"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i="1" cap="none" dirty="0">
                <a:solidFill>
                  <a:schemeClr val="dk1"/>
                </a:solidFill>
                <a:latin typeface="Times New Roman"/>
                <a:ea typeface="Times New Roman"/>
                <a:cs typeface="Times New Roman"/>
                <a:sym typeface="Times New Roman"/>
              </a:rPr>
              <a:t>Tim Berners Lee</a:t>
            </a:r>
            <a:endParaRPr dirty="0"/>
          </a:p>
          <a:p>
            <a:pPr marL="0" marR="0" lvl="0" indent="0" algn="ctr" rtl="0">
              <a:spcBef>
                <a:spcPts val="0"/>
              </a:spcBef>
              <a:spcAft>
                <a:spcPts val="0"/>
              </a:spcAft>
              <a:buNone/>
            </a:pPr>
            <a:r>
              <a:rPr lang="en-US" sz="4000" i="1" dirty="0">
                <a:solidFill>
                  <a:schemeClr val="dk1"/>
                </a:solidFill>
                <a:latin typeface="Times New Roman"/>
                <a:ea typeface="Times New Roman"/>
                <a:cs typeface="Times New Roman"/>
                <a:sym typeface="Times New Roman"/>
              </a:rPr>
              <a:t>Father of World Wide Web</a:t>
            </a:r>
            <a:endParaRPr sz="4000" b="0" i="1" cap="none" dirty="0">
              <a:solidFill>
                <a:schemeClr val="dk1"/>
              </a:solidFill>
              <a:latin typeface="Times New Roman"/>
              <a:ea typeface="Times New Roman"/>
              <a:cs typeface="Times New Roman"/>
              <a:sym typeface="Times New Roman"/>
            </a:endParaRPr>
          </a:p>
        </p:txBody>
      </p:sp>
      <p:pic>
        <p:nvPicPr>
          <p:cNvPr id="671" name="Google Shape;671;p60"/>
          <p:cNvPicPr preferRelativeResize="0"/>
          <p:nvPr/>
        </p:nvPicPr>
        <p:blipFill rotWithShape="1">
          <a:blip r:embed="rId4">
            <a:alphaModFix/>
          </a:blip>
          <a:srcRect/>
          <a:stretch/>
        </p:blipFill>
        <p:spPr>
          <a:xfrm>
            <a:off x="799529" y="3541347"/>
            <a:ext cx="2651346" cy="1764350"/>
          </a:xfrm>
          <a:prstGeom prst="rect">
            <a:avLst/>
          </a:prstGeom>
          <a:noFill/>
          <a:ln>
            <a:noFill/>
          </a:ln>
        </p:spPr>
      </p:pic>
      <p:sp>
        <p:nvSpPr>
          <p:cNvPr id="672" name="Google Shape;672;p60"/>
          <p:cNvSpPr/>
          <p:nvPr/>
        </p:nvSpPr>
        <p:spPr>
          <a:xfrm>
            <a:off x="2334632" y="518797"/>
            <a:ext cx="4555775" cy="2568229"/>
          </a:xfrm>
          <a:prstGeom prst="cloud">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dirty="0">
                <a:solidFill>
                  <a:srgbClr val="000000"/>
                </a:solidFill>
                <a:latin typeface="Times New Roman"/>
                <a:ea typeface="Times New Roman"/>
                <a:cs typeface="Times New Roman"/>
                <a:sym typeface="Times New Roman"/>
              </a:rPr>
              <a:t>The web was born at </a:t>
            </a:r>
            <a:r>
              <a:rPr lang="en-US" sz="1800" b="1" dirty="0">
                <a:solidFill>
                  <a:srgbClr val="000000"/>
                </a:solidFill>
                <a:latin typeface="Times New Roman"/>
                <a:ea typeface="Times New Roman"/>
                <a:cs typeface="Times New Roman"/>
                <a:sym typeface="Times New Roman"/>
              </a:rPr>
              <a:t>CERN</a:t>
            </a:r>
            <a:r>
              <a:rPr lang="en-US" sz="1800" dirty="0">
                <a:solidFill>
                  <a:srgbClr val="000000"/>
                </a:solidFill>
                <a:latin typeface="Times New Roman"/>
                <a:ea typeface="Times New Roman"/>
                <a:cs typeface="Times New Roman"/>
                <a:sym typeface="Times New Roman"/>
              </a:rPr>
              <a:t> in Geneva in 1990</a:t>
            </a:r>
            <a:r>
              <a:rPr lang="en-US" sz="1800" dirty="0">
                <a:solidFill>
                  <a:srgbClr val="000000"/>
                </a:solidFill>
                <a:latin typeface="Constantia"/>
                <a:ea typeface="Constantia"/>
                <a:cs typeface="Constantia"/>
                <a:sym typeface="Constantia"/>
              </a:rPr>
              <a:t>, </a:t>
            </a:r>
            <a:r>
              <a:rPr lang="en-US" sz="1800" dirty="0">
                <a:solidFill>
                  <a:srgbClr val="000000"/>
                </a:solidFill>
                <a:latin typeface="Times New Roman"/>
                <a:ea typeface="Times New Roman"/>
                <a:cs typeface="Times New Roman"/>
                <a:sym typeface="Times New Roman"/>
              </a:rPr>
              <a:t>to allow its researchers who were geographically dispersed to share documents using a hypertext system.</a:t>
            </a:r>
            <a:endParaRPr dirty="0"/>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73" name="Google Shape;673;p60"/>
          <p:cNvSpPr txBox="1"/>
          <p:nvPr/>
        </p:nvSpPr>
        <p:spPr>
          <a:xfrm>
            <a:off x="8922135" y="6728460"/>
            <a:ext cx="367983" cy="28716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a:solidFill>
                  <a:schemeClr val="lt1"/>
                </a:solidFill>
                <a:latin typeface="Calibri"/>
                <a:ea typeface="Calibri"/>
                <a:cs typeface="Calibri"/>
                <a:sym typeface="Calibri"/>
              </a:rPr>
              <a:t>36</a:t>
            </a:fld>
            <a:endParaRPr sz="11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1000"/>
                                        <p:tgtEl>
                                          <p:spTgt spid="67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70"/>
                                        </p:tgtEl>
                                        <p:attrNameLst>
                                          <p:attrName>style.visibility</p:attrName>
                                        </p:attrNameLst>
                                      </p:cBhvr>
                                      <p:to>
                                        <p:strVal val="visible"/>
                                      </p:to>
                                    </p:set>
                                    <p:anim calcmode="lin" valueType="num">
                                      <p:cBhvr additive="base">
                                        <p:cTn id="12" dur="500"/>
                                        <p:tgtEl>
                                          <p:spTgt spid="670"/>
                                        </p:tgtEl>
                                        <p:attrNameLst>
                                          <p:attrName>ppt_w</p:attrName>
                                        </p:attrNameLst>
                                      </p:cBhvr>
                                      <p:tavLst>
                                        <p:tav tm="0">
                                          <p:val>
                                            <p:strVal val="0"/>
                                          </p:val>
                                        </p:tav>
                                        <p:tav tm="100000">
                                          <p:val>
                                            <p:strVal val="#ppt_w"/>
                                          </p:val>
                                        </p:tav>
                                      </p:tavLst>
                                    </p:anim>
                                    <p:anim calcmode="lin" valueType="num">
                                      <p:cBhvr additive="base">
                                        <p:cTn id="13" dur="500"/>
                                        <p:tgtEl>
                                          <p:spTgt spid="670"/>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671"/>
                                        </p:tgtEl>
                                        <p:attrNameLst>
                                          <p:attrName>style.visibility</p:attrName>
                                        </p:attrNameLst>
                                      </p:cBhvr>
                                      <p:to>
                                        <p:strVal val="visible"/>
                                      </p:to>
                                    </p:set>
                                    <p:anim calcmode="lin" valueType="num">
                                      <p:cBhvr additive="base">
                                        <p:cTn id="16" dur="500"/>
                                        <p:tgtEl>
                                          <p:spTgt spid="671"/>
                                        </p:tgtEl>
                                        <p:attrNameLst>
                                          <p:attrName>ppt_w</p:attrName>
                                        </p:attrNameLst>
                                      </p:cBhvr>
                                      <p:tavLst>
                                        <p:tav tm="0">
                                          <p:val>
                                            <p:strVal val="0"/>
                                          </p:val>
                                        </p:tav>
                                        <p:tav tm="100000">
                                          <p:val>
                                            <p:strVal val="#ppt_w"/>
                                          </p:val>
                                        </p:tav>
                                      </p:tavLst>
                                    </p:anim>
                                    <p:anim calcmode="lin" valueType="num">
                                      <p:cBhvr additive="base">
                                        <p:cTn id="17" dur="500"/>
                                        <p:tgtEl>
                                          <p:spTgt spid="6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37</a:t>
            </a:fld>
            <a:endParaRPr>
              <a:latin typeface="Times New Roman"/>
              <a:ea typeface="Times New Roman"/>
              <a:cs typeface="Times New Roman"/>
              <a:sym typeface="Times New Roman"/>
            </a:endParaRPr>
          </a:p>
        </p:txBody>
      </p:sp>
      <p:sp>
        <p:nvSpPr>
          <p:cNvPr id="681" name="Google Shape;681;p61"/>
          <p:cNvSpPr/>
          <p:nvPr/>
        </p:nvSpPr>
        <p:spPr>
          <a:xfrm>
            <a:off x="390406" y="1367390"/>
            <a:ext cx="836318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cap="none">
                <a:solidFill>
                  <a:schemeClr val="dk1"/>
                </a:solidFill>
                <a:latin typeface="Times New Roman"/>
                <a:ea typeface="Times New Roman"/>
                <a:cs typeface="Times New Roman"/>
                <a:sym typeface="Times New Roman"/>
              </a:rPr>
              <a:t>The web is not the same as the internet, it is a service provided by </a:t>
            </a:r>
            <a:endParaRPr sz="2400" b="0"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0" cap="none">
                <a:solidFill>
                  <a:schemeClr val="dk1"/>
                </a:solidFill>
                <a:latin typeface="Times New Roman"/>
                <a:ea typeface="Times New Roman"/>
                <a:cs typeface="Times New Roman"/>
                <a:sym typeface="Times New Roman"/>
              </a:rPr>
              <a:t>the internet.</a:t>
            </a:r>
            <a:endParaRPr sz="2400" b="0" cap="none">
              <a:solidFill>
                <a:schemeClr val="dk1"/>
              </a:solidFill>
              <a:latin typeface="Calibri"/>
              <a:ea typeface="Calibri"/>
              <a:cs typeface="Calibri"/>
              <a:sym typeface="Calibri"/>
            </a:endParaRPr>
          </a:p>
        </p:txBody>
      </p:sp>
      <p:sp>
        <p:nvSpPr>
          <p:cNvPr id="682" name="Google Shape;682;p61"/>
          <p:cNvSpPr/>
          <p:nvPr/>
        </p:nvSpPr>
        <p:spPr>
          <a:xfrm>
            <a:off x="2095500" y="2743200"/>
            <a:ext cx="4953000"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974806"/>
                </a:solidFill>
                <a:latin typeface="Times New Roman"/>
                <a:ea typeface="Times New Roman"/>
                <a:cs typeface="Times New Roman"/>
                <a:sym typeface="Times New Roman"/>
              </a:rPr>
              <a:t>The World Wide Web is a system of interlinked hypertext documents accessed via the internet. </a:t>
            </a:r>
            <a:endParaRPr sz="2800" b="1">
              <a:solidFill>
                <a:srgbClr val="974806"/>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0" name="Google Shape;690;p62"/>
          <p:cNvSpPr txBox="1">
            <a:spLocks noGrp="1"/>
          </p:cNvSpPr>
          <p:nvPr>
            <p:ph type="title"/>
          </p:nvPr>
        </p:nvSpPr>
        <p:spPr>
          <a:xfrm>
            <a:off x="2797128" y="277361"/>
            <a:ext cx="3735647" cy="78360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History of the Web</a:t>
            </a:r>
            <a:endParaRPr dirty="0">
              <a:latin typeface="Times New Roman"/>
              <a:ea typeface="Times New Roman"/>
              <a:cs typeface="Times New Roman"/>
              <a:sym typeface="Times New Roman"/>
            </a:endParaRPr>
          </a:p>
        </p:txBody>
      </p:sp>
      <p:sp>
        <p:nvSpPr>
          <p:cNvPr id="688" name="Google Shape;688;p6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38</a:t>
            </a:fld>
            <a:endParaRPr>
              <a:latin typeface="Times New Roman"/>
              <a:ea typeface="Times New Roman"/>
              <a:cs typeface="Times New Roman"/>
              <a:sym typeface="Times New Roman"/>
            </a:endParaRPr>
          </a:p>
        </p:txBody>
      </p:sp>
      <p:pic>
        <p:nvPicPr>
          <p:cNvPr id="691" name="Google Shape;691;p62" descr="https://ugc.futurelearn.com/uploads/images/9f/05/hero_9f055f95-7ef1-4ea6-b1e9-e00dcb8a64cc.PNG"/>
          <p:cNvPicPr preferRelativeResize="0"/>
          <p:nvPr/>
        </p:nvPicPr>
        <p:blipFill rotWithShape="1">
          <a:blip r:embed="rId3">
            <a:alphaModFix/>
          </a:blip>
          <a:srcRect/>
          <a:stretch/>
        </p:blipFill>
        <p:spPr>
          <a:xfrm>
            <a:off x="1219200" y="1292867"/>
            <a:ext cx="6400800" cy="4831587"/>
          </a:xfrm>
          <a:prstGeom prst="rect">
            <a:avLst/>
          </a:prstGeom>
          <a:noFill/>
          <a:ln w="9525" cap="flat" cmpd="sng">
            <a:solidFill>
              <a:schemeClr val="dk1"/>
            </a:solidFill>
            <a:prstDash val="solid"/>
            <a:round/>
            <a:headEnd type="none" w="sm" len="sm"/>
            <a:tailEnd type="none" w="sm" len="sm"/>
          </a:ln>
        </p:spPr>
      </p:pic>
      <p:sp>
        <p:nvSpPr>
          <p:cNvPr id="692" name="Google Shape;692;p62"/>
          <p:cNvSpPr txBox="1"/>
          <p:nvPr/>
        </p:nvSpPr>
        <p:spPr>
          <a:xfrm>
            <a:off x="1784729" y="6152887"/>
            <a:ext cx="518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Diagram: World Wide Web Timeline</a:t>
            </a:r>
            <a:endParaRPr sz="14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anim calcmode="lin" valueType="num">
                                      <p:cBhvr additive="base">
                                        <p:cTn id="7" dur="500"/>
                                        <p:tgtEl>
                                          <p:spTgt spid="691"/>
                                        </p:tgtEl>
                                        <p:attrNameLst>
                                          <p:attrName>ppt_w</p:attrName>
                                        </p:attrNameLst>
                                      </p:cBhvr>
                                      <p:tavLst>
                                        <p:tav tm="0">
                                          <p:val>
                                            <p:strVal val="0"/>
                                          </p:val>
                                        </p:tav>
                                        <p:tav tm="100000">
                                          <p:val>
                                            <p:strVal val="#ppt_w"/>
                                          </p:val>
                                        </p:tav>
                                      </p:tavLst>
                                    </p:anim>
                                    <p:anim calcmode="lin" valueType="num">
                                      <p:cBhvr additive="base">
                                        <p:cTn id="8" dur="500"/>
                                        <p:tgtEl>
                                          <p:spTgt spid="69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3"/>
          <p:cNvSpPr txBox="1">
            <a:spLocks noGrp="1"/>
          </p:cNvSpPr>
          <p:nvPr>
            <p:ph type="title"/>
          </p:nvPr>
        </p:nvSpPr>
        <p:spPr>
          <a:xfrm>
            <a:off x="3542575" y="406840"/>
            <a:ext cx="2286000" cy="6064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1.0</a:t>
            </a:r>
            <a:endParaRPr dirty="0">
              <a:latin typeface="Times New Roman"/>
              <a:ea typeface="Times New Roman"/>
              <a:cs typeface="Times New Roman"/>
              <a:sym typeface="Times New Roman"/>
            </a:endParaRPr>
          </a:p>
        </p:txBody>
      </p:sp>
      <p:sp>
        <p:nvSpPr>
          <p:cNvPr id="701" name="Google Shape;701;p6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699" name="Google Shape;699;p63"/>
          <p:cNvSpPr txBox="1"/>
          <p:nvPr/>
        </p:nvSpPr>
        <p:spPr>
          <a:xfrm>
            <a:off x="1849040" y="6096000"/>
            <a:ext cx="584716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Diagram: Internet Explorer web page from 1995</a:t>
            </a:r>
            <a:endParaRPr sz="1400">
              <a:solidFill>
                <a:schemeClr val="dk1"/>
              </a:solidFill>
              <a:latin typeface="Times New Roman"/>
              <a:ea typeface="Times New Roman"/>
              <a:cs typeface="Times New Roman"/>
              <a:sym typeface="Times New Roman"/>
            </a:endParaRPr>
          </a:p>
        </p:txBody>
      </p:sp>
      <p:pic>
        <p:nvPicPr>
          <p:cNvPr id="700" name="Google Shape;700;p63" descr="ie-rip.jpg"/>
          <p:cNvPicPr preferRelativeResize="0"/>
          <p:nvPr/>
        </p:nvPicPr>
        <p:blipFill rotWithShape="1">
          <a:blip r:embed="rId3">
            <a:alphaModFix/>
          </a:blip>
          <a:srcRect/>
          <a:stretch/>
        </p:blipFill>
        <p:spPr>
          <a:xfrm>
            <a:off x="1845625" y="1475014"/>
            <a:ext cx="5883232"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5"/>
          <p:cNvPicPr preferRelativeResize="0"/>
          <p:nvPr/>
        </p:nvPicPr>
        <p:blipFill rotWithShape="1">
          <a:blip r:embed="rId3">
            <a:alphaModFix/>
          </a:blip>
          <a:srcRect/>
          <a:stretch/>
        </p:blipFill>
        <p:spPr>
          <a:xfrm>
            <a:off x="5110743" y="3277082"/>
            <a:ext cx="1782467" cy="2621274"/>
          </a:xfrm>
          <a:prstGeom prst="rect">
            <a:avLst/>
          </a:prstGeom>
          <a:noFill/>
          <a:ln>
            <a:noFill/>
          </a:ln>
        </p:spPr>
      </p:pic>
      <p:sp>
        <p:nvSpPr>
          <p:cNvPr id="165" name="Google Shape;165;p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166" name="Google Shape;166;p5"/>
          <p:cNvSpPr/>
          <p:nvPr/>
        </p:nvSpPr>
        <p:spPr>
          <a:xfrm>
            <a:off x="155276" y="1797688"/>
            <a:ext cx="8876581" cy="1869743"/>
          </a:xfrm>
          <a:prstGeom prst="rect">
            <a:avLst/>
          </a:prstGeom>
          <a:noFill/>
          <a:ln>
            <a:noFill/>
          </a:ln>
        </p:spPr>
        <p:txBody>
          <a:bodyPr spcFirstLastPara="1" wrap="square" lIns="91425" tIns="45700" rIns="91425" bIns="45700" anchor="t" anchorCtr="0">
            <a:spAutoFit/>
          </a:bodyPr>
          <a:lstStyle/>
          <a:p>
            <a:pPr marL="270000" marR="0" lvl="4" indent="0" algn="l"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Client Server Analogy </a:t>
            </a:r>
            <a:endParaRPr/>
          </a:p>
          <a:p>
            <a:pPr marL="270000" marR="0" lvl="4" indent="0" algn="l" rtl="0">
              <a:spcBef>
                <a:spcPts val="0"/>
              </a:spcBef>
              <a:spcAft>
                <a:spcPts val="0"/>
              </a:spcAft>
              <a:buNone/>
            </a:pPr>
            <a:endParaRPr sz="750" b="1" i="0" u="none" strike="noStrike" cap="none">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Server is like waiter</a:t>
            </a:r>
            <a:endParaRPr/>
          </a:p>
          <a:p>
            <a:pPr marL="540000" marR="0" lvl="6" indent="0" algn="l" rtl="0">
              <a:lnSpc>
                <a:spcPct val="15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Clients are like customers</a:t>
            </a:r>
            <a:endParaRPr/>
          </a:p>
          <a:p>
            <a:pPr marL="882900" marR="0" lvl="7" indent="0" algn="l" rtl="0">
              <a:lnSpc>
                <a:spcPct val="15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-Asks the server for food</a:t>
            </a:r>
            <a:endParaRPr/>
          </a:p>
          <a:p>
            <a:pPr marL="882900" marR="0" lvl="7" indent="0" algn="l" rtl="0">
              <a:lnSpc>
                <a:spcPct val="15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-Not allowed in to the kitchen</a:t>
            </a:r>
            <a:endParaRPr sz="1500" b="0" i="0" u="none" strike="noStrike" cap="none">
              <a:solidFill>
                <a:schemeClr val="dk1"/>
              </a:solidFill>
              <a:latin typeface="Times New Roman"/>
              <a:ea typeface="Times New Roman"/>
              <a:cs typeface="Times New Roman"/>
              <a:sym typeface="Times New Roman"/>
            </a:endParaRPr>
          </a:p>
        </p:txBody>
      </p:sp>
      <p:pic>
        <p:nvPicPr>
          <p:cNvPr id="167" name="Google Shape;167;p5"/>
          <p:cNvPicPr preferRelativeResize="0"/>
          <p:nvPr/>
        </p:nvPicPr>
        <p:blipFill rotWithShape="1">
          <a:blip r:embed="rId4">
            <a:alphaModFix/>
          </a:blip>
          <a:srcRect/>
          <a:stretch/>
        </p:blipFill>
        <p:spPr>
          <a:xfrm>
            <a:off x="462426" y="3988102"/>
            <a:ext cx="2800657" cy="1603226"/>
          </a:xfrm>
          <a:prstGeom prst="rect">
            <a:avLst/>
          </a:prstGeom>
          <a:noFill/>
          <a:ln>
            <a:noFill/>
          </a:ln>
        </p:spPr>
      </p:pic>
      <p:pic>
        <p:nvPicPr>
          <p:cNvPr id="168" name="Google Shape;168;p5"/>
          <p:cNvPicPr preferRelativeResize="0"/>
          <p:nvPr/>
        </p:nvPicPr>
        <p:blipFill rotWithShape="1">
          <a:blip r:embed="rId5">
            <a:alphaModFix/>
          </a:blip>
          <a:srcRect/>
          <a:stretch/>
        </p:blipFill>
        <p:spPr>
          <a:xfrm>
            <a:off x="3946387" y="1565404"/>
            <a:ext cx="1996876" cy="1996876"/>
          </a:xfrm>
          <a:prstGeom prst="rect">
            <a:avLst/>
          </a:prstGeom>
          <a:noFill/>
          <a:ln>
            <a:noFill/>
          </a:ln>
        </p:spPr>
      </p:pic>
      <p:pic>
        <p:nvPicPr>
          <p:cNvPr id="169" name="Google Shape;169;p5"/>
          <p:cNvPicPr preferRelativeResize="0"/>
          <p:nvPr/>
        </p:nvPicPr>
        <p:blipFill rotWithShape="1">
          <a:blip r:embed="rId6">
            <a:alphaModFix/>
          </a:blip>
          <a:srcRect/>
          <a:stretch/>
        </p:blipFill>
        <p:spPr>
          <a:xfrm>
            <a:off x="6436737" y="1446651"/>
            <a:ext cx="2256503" cy="2256503"/>
          </a:xfrm>
          <a:prstGeom prst="rect">
            <a:avLst/>
          </a:prstGeom>
          <a:noFill/>
          <a:ln>
            <a:noFill/>
          </a:ln>
        </p:spPr>
      </p:pic>
      <p:cxnSp>
        <p:nvCxnSpPr>
          <p:cNvPr id="170" name="Google Shape;170;p5"/>
          <p:cNvCxnSpPr/>
          <p:nvPr/>
        </p:nvCxnSpPr>
        <p:spPr>
          <a:xfrm>
            <a:off x="4933763" y="3266021"/>
            <a:ext cx="0" cy="426072"/>
          </a:xfrm>
          <a:prstGeom prst="straightConnector1">
            <a:avLst/>
          </a:prstGeom>
          <a:noFill/>
          <a:ln w="19050" cap="flat" cmpd="sng">
            <a:solidFill>
              <a:srgbClr val="324667"/>
            </a:solidFill>
            <a:prstDash val="solid"/>
            <a:round/>
            <a:headEnd type="none" w="sm" len="sm"/>
            <a:tailEnd type="none" w="sm" len="sm"/>
          </a:ln>
        </p:spPr>
      </p:cxnSp>
      <p:cxnSp>
        <p:nvCxnSpPr>
          <p:cNvPr id="171" name="Google Shape;171;p5"/>
          <p:cNvCxnSpPr/>
          <p:nvPr/>
        </p:nvCxnSpPr>
        <p:spPr>
          <a:xfrm>
            <a:off x="7564988" y="3332389"/>
            <a:ext cx="0" cy="1164026"/>
          </a:xfrm>
          <a:prstGeom prst="straightConnector1">
            <a:avLst/>
          </a:prstGeom>
          <a:noFill/>
          <a:ln w="19050" cap="flat" cmpd="sng">
            <a:solidFill>
              <a:srgbClr val="324667"/>
            </a:solidFill>
            <a:prstDash val="solid"/>
            <a:round/>
            <a:headEnd type="none" w="sm" len="sm"/>
            <a:tailEnd type="none" w="sm" len="sm"/>
          </a:ln>
        </p:spPr>
      </p:cxnSp>
      <p:cxnSp>
        <p:nvCxnSpPr>
          <p:cNvPr id="172" name="Google Shape;172;p5"/>
          <p:cNvCxnSpPr/>
          <p:nvPr/>
        </p:nvCxnSpPr>
        <p:spPr>
          <a:xfrm rot="10800000">
            <a:off x="6882149" y="4496414"/>
            <a:ext cx="682840" cy="0"/>
          </a:xfrm>
          <a:prstGeom prst="straightConnector1">
            <a:avLst/>
          </a:prstGeom>
          <a:noFill/>
          <a:ln w="19050" cap="flat" cmpd="sng">
            <a:solidFill>
              <a:srgbClr val="324667"/>
            </a:solidFill>
            <a:prstDash val="solid"/>
            <a:round/>
            <a:headEnd type="none" w="sm" len="sm"/>
            <a:tailEnd type="none" w="sm" len="sm"/>
          </a:ln>
        </p:spPr>
      </p:cxnSp>
      <p:cxnSp>
        <p:nvCxnSpPr>
          <p:cNvPr id="173" name="Google Shape;173;p5"/>
          <p:cNvCxnSpPr/>
          <p:nvPr/>
        </p:nvCxnSpPr>
        <p:spPr>
          <a:xfrm>
            <a:off x="4933764" y="3692093"/>
            <a:ext cx="998438" cy="0"/>
          </a:xfrm>
          <a:prstGeom prst="straightConnector1">
            <a:avLst/>
          </a:prstGeom>
          <a:noFill/>
          <a:ln w="19050" cap="flat" cmpd="sng">
            <a:solidFill>
              <a:srgbClr val="324667"/>
            </a:solidFill>
            <a:prstDash val="solid"/>
            <a:round/>
            <a:headEnd type="none" w="sm" len="sm"/>
            <a:tailEnd type="none" w="sm" len="sm"/>
          </a:ln>
        </p:spPr>
      </p:cxnSp>
      <p:cxnSp>
        <p:nvCxnSpPr>
          <p:cNvPr id="174" name="Google Shape;174;p5"/>
          <p:cNvCxnSpPr/>
          <p:nvPr/>
        </p:nvCxnSpPr>
        <p:spPr>
          <a:xfrm rot="10800000" flipH="1">
            <a:off x="3373693" y="4916744"/>
            <a:ext cx="2765323" cy="11061"/>
          </a:xfrm>
          <a:prstGeom prst="straightConnector1">
            <a:avLst/>
          </a:prstGeom>
          <a:noFill/>
          <a:ln w="19050" cap="flat" cmpd="sng">
            <a:solidFill>
              <a:srgbClr val="324667"/>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4"/>
          <p:cNvSpPr txBox="1">
            <a:spLocks noGrp="1"/>
          </p:cNvSpPr>
          <p:nvPr>
            <p:ph type="title"/>
          </p:nvPr>
        </p:nvSpPr>
        <p:spPr>
          <a:xfrm>
            <a:off x="3664105" y="227567"/>
            <a:ext cx="2272990" cy="7582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2.0</a:t>
            </a:r>
            <a:endParaRPr dirty="0">
              <a:latin typeface="Times New Roman"/>
              <a:ea typeface="Times New Roman"/>
              <a:cs typeface="Times New Roman"/>
              <a:sym typeface="Times New Roman"/>
            </a:endParaRPr>
          </a:p>
        </p:txBody>
      </p:sp>
      <p:sp>
        <p:nvSpPr>
          <p:cNvPr id="713" name="Google Shape;713;p6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pic>
        <p:nvPicPr>
          <p:cNvPr id="709" name="Google Shape;709;p64"/>
          <p:cNvPicPr preferRelativeResize="0"/>
          <p:nvPr/>
        </p:nvPicPr>
        <p:blipFill rotWithShape="1">
          <a:blip r:embed="rId3">
            <a:alphaModFix/>
          </a:blip>
          <a:srcRect/>
          <a:stretch/>
        </p:blipFill>
        <p:spPr>
          <a:xfrm>
            <a:off x="1461856" y="1371600"/>
            <a:ext cx="1930786" cy="1922205"/>
          </a:xfrm>
          <a:prstGeom prst="rect">
            <a:avLst/>
          </a:prstGeom>
          <a:noFill/>
          <a:ln>
            <a:noFill/>
          </a:ln>
        </p:spPr>
      </p:pic>
      <p:pic>
        <p:nvPicPr>
          <p:cNvPr id="710" name="Google Shape;710;p64"/>
          <p:cNvPicPr preferRelativeResize="0"/>
          <p:nvPr/>
        </p:nvPicPr>
        <p:blipFill rotWithShape="1">
          <a:blip r:embed="rId4">
            <a:alphaModFix/>
          </a:blip>
          <a:srcRect/>
          <a:stretch/>
        </p:blipFill>
        <p:spPr>
          <a:xfrm>
            <a:off x="5710236" y="3411822"/>
            <a:ext cx="1990725" cy="2295525"/>
          </a:xfrm>
          <a:prstGeom prst="rect">
            <a:avLst/>
          </a:prstGeom>
          <a:noFill/>
          <a:ln>
            <a:noFill/>
          </a:ln>
        </p:spPr>
      </p:pic>
      <p:pic>
        <p:nvPicPr>
          <p:cNvPr id="711" name="Google Shape;711;p64"/>
          <p:cNvPicPr preferRelativeResize="0"/>
          <p:nvPr/>
        </p:nvPicPr>
        <p:blipFill rotWithShape="1">
          <a:blip r:embed="rId5">
            <a:alphaModFix/>
          </a:blip>
          <a:srcRect/>
          <a:stretch/>
        </p:blipFill>
        <p:spPr>
          <a:xfrm>
            <a:off x="684174" y="3907123"/>
            <a:ext cx="3486150" cy="1304925"/>
          </a:xfrm>
          <a:prstGeom prst="rect">
            <a:avLst/>
          </a:prstGeom>
          <a:noFill/>
          <a:ln>
            <a:noFill/>
          </a:ln>
        </p:spPr>
      </p:pic>
      <p:pic>
        <p:nvPicPr>
          <p:cNvPr id="712" name="Google Shape;712;p64"/>
          <p:cNvPicPr preferRelativeResize="0"/>
          <p:nvPr/>
        </p:nvPicPr>
        <p:blipFill rotWithShape="1">
          <a:blip r:embed="rId6">
            <a:alphaModFix/>
          </a:blip>
          <a:srcRect/>
          <a:stretch/>
        </p:blipFill>
        <p:spPr>
          <a:xfrm>
            <a:off x="5472110" y="1408777"/>
            <a:ext cx="2466975" cy="1847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000"/>
                                        <p:tgtEl>
                                          <p:spTgt spid="7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1"/>
                                        </p:tgtEl>
                                        <p:attrNameLst>
                                          <p:attrName>style.visibility</p:attrName>
                                        </p:attrNameLst>
                                      </p:cBhvr>
                                      <p:to>
                                        <p:strVal val="visible"/>
                                      </p:to>
                                    </p:set>
                                    <p:animEffect transition="in" filter="fade">
                                      <p:cBhvr>
                                        <p:cTn id="17" dur="1000"/>
                                        <p:tgtEl>
                                          <p:spTgt spid="7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0"/>
                                        </p:tgtEl>
                                        <p:attrNameLst>
                                          <p:attrName>style.visibility</p:attrName>
                                        </p:attrNameLst>
                                      </p:cBhvr>
                                      <p:to>
                                        <p:strVal val="visible"/>
                                      </p:to>
                                    </p:set>
                                    <p:animEffect transition="in" filter="fade">
                                      <p:cBhvr>
                                        <p:cTn id="22"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5"/>
          <p:cNvSpPr txBox="1">
            <a:spLocks noGrp="1"/>
          </p:cNvSpPr>
          <p:nvPr>
            <p:ph type="title"/>
          </p:nvPr>
        </p:nvSpPr>
        <p:spPr>
          <a:xfrm>
            <a:off x="2800350" y="264716"/>
            <a:ext cx="3657600" cy="59367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3.0</a:t>
            </a:r>
            <a:endParaRPr dirty="0">
              <a:latin typeface="Times New Roman"/>
              <a:ea typeface="Times New Roman"/>
              <a:cs typeface="Times New Roman"/>
              <a:sym typeface="Times New Roman"/>
            </a:endParaRPr>
          </a:p>
        </p:txBody>
      </p:sp>
      <p:sp>
        <p:nvSpPr>
          <p:cNvPr id="723" name="Google Shape;723;p6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721" name="Google Shape;721;p65" descr="Image result for semantic web"/>
          <p:cNvPicPr preferRelativeResize="0"/>
          <p:nvPr/>
        </p:nvPicPr>
        <p:blipFill rotWithShape="1">
          <a:blip r:embed="rId3">
            <a:alphaModFix/>
          </a:blip>
          <a:srcRect/>
          <a:stretch/>
        </p:blipFill>
        <p:spPr>
          <a:xfrm>
            <a:off x="1447800" y="1285408"/>
            <a:ext cx="6407426" cy="4810592"/>
          </a:xfrm>
          <a:prstGeom prst="rect">
            <a:avLst/>
          </a:prstGeom>
          <a:noFill/>
          <a:ln w="9525" cap="flat" cmpd="sng">
            <a:solidFill>
              <a:schemeClr val="dk1"/>
            </a:solidFill>
            <a:prstDash val="solid"/>
            <a:round/>
            <a:headEnd type="none" w="sm" len="sm"/>
            <a:tailEnd type="none" w="sm" len="sm"/>
          </a:ln>
        </p:spPr>
      </p:pic>
      <p:sp>
        <p:nvSpPr>
          <p:cNvPr id="722" name="Google Shape;722;p65"/>
          <p:cNvSpPr txBox="1"/>
          <p:nvPr/>
        </p:nvSpPr>
        <p:spPr>
          <a:xfrm>
            <a:off x="1849040" y="6096000"/>
            <a:ext cx="58471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Diagram: The Semantic Web</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 calcmode="lin" valueType="num">
                                      <p:cBhvr additive="base">
                                        <p:cTn id="7" dur="500"/>
                                        <p:tgtEl>
                                          <p:spTgt spid="721"/>
                                        </p:tgtEl>
                                        <p:attrNameLst>
                                          <p:attrName>ppt_w</p:attrName>
                                        </p:attrNameLst>
                                      </p:cBhvr>
                                      <p:tavLst>
                                        <p:tav tm="0">
                                          <p:val>
                                            <p:strVal val="0"/>
                                          </p:val>
                                        </p:tav>
                                        <p:tav tm="100000">
                                          <p:val>
                                            <p:strVal val="#ppt_w"/>
                                          </p:val>
                                        </p:tav>
                                      </p:tavLst>
                                    </p:anim>
                                    <p:anim calcmode="lin" valueType="num">
                                      <p:cBhvr additive="base">
                                        <p:cTn id="8" dur="500"/>
                                        <p:tgtEl>
                                          <p:spTgt spid="7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66" descr="Related image"/>
          <p:cNvPicPr preferRelativeResize="0"/>
          <p:nvPr/>
        </p:nvPicPr>
        <p:blipFill rotWithShape="1">
          <a:blip r:embed="rId3">
            <a:alphaModFix/>
          </a:blip>
          <a:srcRect/>
          <a:stretch/>
        </p:blipFill>
        <p:spPr>
          <a:xfrm>
            <a:off x="742950" y="451701"/>
            <a:ext cx="7772400" cy="5624951"/>
          </a:xfrm>
          <a:prstGeom prst="rect">
            <a:avLst/>
          </a:prstGeom>
          <a:noFill/>
          <a:ln>
            <a:noFill/>
          </a:ln>
        </p:spPr>
      </p:pic>
      <p:sp>
        <p:nvSpPr>
          <p:cNvPr id="731" name="Google Shape;731;p6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5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7"/>
          <p:cNvSpPr txBox="1">
            <a:spLocks noGrp="1"/>
          </p:cNvSpPr>
          <p:nvPr>
            <p:ph type="title"/>
          </p:nvPr>
        </p:nvSpPr>
        <p:spPr>
          <a:xfrm>
            <a:off x="660685" y="299063"/>
            <a:ext cx="7854665" cy="63803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The World Wide Web Consortium</a:t>
            </a:r>
            <a:endParaRPr dirty="0">
              <a:latin typeface="Times New Roman"/>
              <a:ea typeface="Times New Roman"/>
              <a:cs typeface="Times New Roman"/>
              <a:sym typeface="Times New Roman"/>
            </a:endParaRPr>
          </a:p>
        </p:txBody>
      </p:sp>
      <p:sp>
        <p:nvSpPr>
          <p:cNvPr id="738" name="Google Shape;738;p67"/>
          <p:cNvSpPr txBox="1">
            <a:spLocks noGrp="1"/>
          </p:cNvSpPr>
          <p:nvPr>
            <p:ph idx="1"/>
          </p:nvPr>
        </p:nvSpPr>
        <p:spPr>
          <a:xfrm>
            <a:off x="421481" y="1184945"/>
            <a:ext cx="8722519" cy="5536531"/>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600"/>
              </a:spcBef>
              <a:spcAft>
                <a:spcPts val="0"/>
              </a:spcAft>
              <a:buClr>
                <a:schemeClr val="dk1"/>
              </a:buClr>
              <a:buSzPts val="1800"/>
              <a:buNone/>
            </a:pPr>
            <a:r>
              <a:rPr lang="en-US" dirty="0" smtClean="0">
                <a:latin typeface="Times New Roman"/>
                <a:ea typeface="Times New Roman"/>
                <a:cs typeface="Times New Roman"/>
                <a:sym typeface="Times New Roman"/>
              </a:rPr>
              <a:t>In </a:t>
            </a:r>
            <a:r>
              <a:rPr lang="en-US" dirty="0">
                <a:latin typeface="Times New Roman"/>
                <a:ea typeface="Times New Roman"/>
                <a:cs typeface="Times New Roman"/>
                <a:sym typeface="Times New Roman"/>
              </a:rPr>
              <a:t>1994, Tim Berners-Lee with the help of Massachusetts Institute of Technology founded the World Wide Web Consortium (W3C), an international community which is devoted to developing ‘Open web standards’. </a:t>
            </a:r>
            <a:endParaRPr dirty="0"/>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The W3C describes itself as, </a:t>
            </a:r>
            <a:endParaRPr dirty="0"/>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743" name="Google Shape;743;p6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739" name="Google Shape;739;p67" descr="Image result for W3C"/>
          <p:cNvSpPr/>
          <p:nvPr/>
        </p:nvSpPr>
        <p:spPr>
          <a:xfrm>
            <a:off x="116681" y="748903"/>
            <a:ext cx="228600" cy="22860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741" name="Google Shape;741;p67"/>
          <p:cNvSpPr/>
          <p:nvPr/>
        </p:nvSpPr>
        <p:spPr>
          <a:xfrm>
            <a:off x="3048000" y="3276600"/>
            <a:ext cx="4267200" cy="1981200"/>
          </a:xfrm>
          <a:prstGeom prst="cloudCallout">
            <a:avLst>
              <a:gd name="adj1" fmla="val -20833"/>
              <a:gd name="adj2" fmla="val 62500"/>
            </a:avLst>
          </a:prstGeom>
          <a:gradFill>
            <a:gsLst>
              <a:gs pos="0">
                <a:srgbClr val="992D2B"/>
              </a:gs>
              <a:gs pos="80000">
                <a:srgbClr val="C93D39"/>
              </a:gs>
              <a:gs pos="100000">
                <a:srgbClr val="CD3A36"/>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dirty="0">
                <a:solidFill>
                  <a:schemeClr val="lt1"/>
                </a:solidFill>
                <a:latin typeface="Times New Roman"/>
                <a:ea typeface="Times New Roman"/>
                <a:cs typeface="Times New Roman"/>
                <a:sym typeface="Times New Roman"/>
              </a:rPr>
              <a:t>“The World Wide Web Consortium exists to realize the full potential of the web”</a:t>
            </a:r>
            <a:endParaRPr dirty="0"/>
          </a:p>
          <a:p>
            <a:pPr marL="0" marR="0" lvl="0" indent="0" algn="ctr" rtl="0">
              <a:spcBef>
                <a:spcPts val="0"/>
              </a:spcBef>
              <a:spcAft>
                <a:spcPts val="0"/>
              </a:spcAft>
              <a:buNone/>
            </a:pPr>
            <a:endParaRPr sz="1800" dirty="0">
              <a:solidFill>
                <a:srgbClr val="974806"/>
              </a:solidFill>
              <a:latin typeface="Calibri"/>
              <a:ea typeface="Calibri"/>
              <a:cs typeface="Calibri"/>
              <a:sym typeface="Calibri"/>
            </a:endParaRPr>
          </a:p>
        </p:txBody>
      </p:sp>
      <p:pic>
        <p:nvPicPr>
          <p:cNvPr id="742" name="Google Shape;742;p67"/>
          <p:cNvPicPr preferRelativeResize="0"/>
          <p:nvPr/>
        </p:nvPicPr>
        <p:blipFill rotWithShape="1">
          <a:blip r:embed="rId3">
            <a:alphaModFix/>
          </a:blip>
          <a:srcRect/>
          <a:stretch/>
        </p:blipFill>
        <p:spPr>
          <a:xfrm>
            <a:off x="3164034" y="5385112"/>
            <a:ext cx="1313906" cy="863288"/>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 calcmode="lin" valueType="num">
                                      <p:cBhvr additive="base">
                                        <p:cTn id="7" dur="500"/>
                                        <p:tgtEl>
                                          <p:spTgt spid="741"/>
                                        </p:tgtEl>
                                        <p:attrNameLst>
                                          <p:attrName>ppt_w</p:attrName>
                                        </p:attrNameLst>
                                      </p:cBhvr>
                                      <p:tavLst>
                                        <p:tav tm="0">
                                          <p:val>
                                            <p:strVal val="0"/>
                                          </p:val>
                                        </p:tav>
                                        <p:tav tm="100000">
                                          <p:val>
                                            <p:strVal val="#ppt_w"/>
                                          </p:val>
                                        </p:tav>
                                      </p:tavLst>
                                    </p:anim>
                                    <p:anim calcmode="lin" valueType="num">
                                      <p:cBhvr additive="base">
                                        <p:cTn id="8" dur="500"/>
                                        <p:tgtEl>
                                          <p:spTgt spid="7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8"/>
          <p:cNvSpPr txBox="1">
            <a:spLocks noGrp="1"/>
          </p:cNvSpPr>
          <p:nvPr>
            <p:ph type="title"/>
          </p:nvPr>
        </p:nvSpPr>
        <p:spPr>
          <a:xfrm>
            <a:off x="2481681" y="258247"/>
            <a:ext cx="4148791" cy="7582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Architecture</a:t>
            </a:r>
            <a:endParaRPr dirty="0">
              <a:latin typeface="Times New Roman"/>
              <a:ea typeface="Times New Roman"/>
              <a:cs typeface="Times New Roman"/>
              <a:sym typeface="Times New Roman"/>
            </a:endParaRPr>
          </a:p>
        </p:txBody>
      </p:sp>
      <p:sp>
        <p:nvSpPr>
          <p:cNvPr id="753" name="Google Shape;753;p6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pic>
        <p:nvPicPr>
          <p:cNvPr id="751" name="Google Shape;751;p68" descr="Image result for web architecture"/>
          <p:cNvPicPr preferRelativeResize="0"/>
          <p:nvPr/>
        </p:nvPicPr>
        <p:blipFill rotWithShape="1">
          <a:blip r:embed="rId3">
            <a:alphaModFix/>
          </a:blip>
          <a:srcRect/>
          <a:stretch/>
        </p:blipFill>
        <p:spPr>
          <a:xfrm>
            <a:off x="1142999" y="1165953"/>
            <a:ext cx="6826154" cy="4118494"/>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333333">
                <a:alpha val="64705"/>
              </a:srgbClr>
            </a:outerShdw>
          </a:effectLst>
        </p:spPr>
      </p:pic>
      <p:sp>
        <p:nvSpPr>
          <p:cNvPr id="752" name="Google Shape;752;p68"/>
          <p:cNvSpPr txBox="1"/>
          <p:nvPr/>
        </p:nvSpPr>
        <p:spPr>
          <a:xfrm>
            <a:off x="1790307" y="5433870"/>
            <a:ext cx="584716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Diagram: The Web Architecture</a:t>
            </a:r>
            <a:endParaRPr sz="14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 calcmode="lin" valueType="num">
                                      <p:cBhvr additive="base">
                                        <p:cTn id="7" dur="500"/>
                                        <p:tgtEl>
                                          <p:spTgt spid="751"/>
                                        </p:tgtEl>
                                        <p:attrNameLst>
                                          <p:attrName>ppt_w</p:attrName>
                                        </p:attrNameLst>
                                      </p:cBhvr>
                                      <p:tavLst>
                                        <p:tav tm="0">
                                          <p:val>
                                            <p:strVal val="0"/>
                                          </p:val>
                                        </p:tav>
                                        <p:tav tm="100000">
                                          <p:val>
                                            <p:strVal val="#ppt_w"/>
                                          </p:val>
                                        </p:tav>
                                      </p:tavLst>
                                    </p:anim>
                                    <p:anim calcmode="lin" valueType="num">
                                      <p:cBhvr additive="base">
                                        <p:cTn id="8" dur="500"/>
                                        <p:tgtEl>
                                          <p:spTgt spid="7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9"/>
          <p:cNvSpPr txBox="1">
            <a:spLocks noGrp="1"/>
          </p:cNvSpPr>
          <p:nvPr>
            <p:ph type="title"/>
          </p:nvPr>
        </p:nvSpPr>
        <p:spPr>
          <a:xfrm>
            <a:off x="3267092" y="881909"/>
            <a:ext cx="2505787" cy="5015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Web Server</a:t>
            </a:r>
            <a:endParaRPr>
              <a:latin typeface="Times New Roman"/>
              <a:ea typeface="Times New Roman"/>
              <a:cs typeface="Times New Roman"/>
              <a:sym typeface="Times New Roman"/>
            </a:endParaRPr>
          </a:p>
        </p:txBody>
      </p:sp>
      <p:sp>
        <p:nvSpPr>
          <p:cNvPr id="760" name="Google Shape;760;p69"/>
          <p:cNvSpPr txBox="1">
            <a:spLocks noGrp="1"/>
          </p:cNvSpPr>
          <p:nvPr>
            <p:ph idx="1"/>
          </p:nvPr>
        </p:nvSpPr>
        <p:spPr>
          <a:xfrm>
            <a:off x="228600" y="2971801"/>
            <a:ext cx="8358401" cy="2604164"/>
          </a:xfrm>
          <a:prstGeom prst="rect">
            <a:avLst/>
          </a:prstGeom>
          <a:noFill/>
          <a:ln>
            <a:noFill/>
          </a:ln>
        </p:spPr>
        <p:txBody>
          <a:bodyPr spcFirstLastPara="1" wrap="square" lIns="91425" tIns="45700" rIns="91425" bIns="45700" anchor="t" anchorCtr="0">
            <a:normAutofit/>
          </a:bodyPr>
          <a:lstStyle/>
          <a:p>
            <a:pPr marL="342900" lvl="0" indent="-342900" algn="just" rtl="0">
              <a:lnSpc>
                <a:spcPct val="125000"/>
              </a:lnSpc>
              <a:spcBef>
                <a:spcPts val="0"/>
              </a:spcBef>
              <a:spcAft>
                <a:spcPts val="0"/>
              </a:spcAft>
              <a:buClr>
                <a:schemeClr val="dk1"/>
              </a:buClr>
              <a:buSzPts val="1800"/>
              <a:buChar char="•"/>
            </a:pPr>
            <a:r>
              <a:rPr lang="en-US">
                <a:latin typeface="Times New Roman"/>
                <a:ea typeface="Times New Roman"/>
                <a:cs typeface="Times New Roman"/>
                <a:sym typeface="Times New Roman"/>
              </a:rPr>
              <a:t>A web server can be both software and hardware. </a:t>
            </a:r>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It is a program that responds to the requests made by the client.</a:t>
            </a:r>
            <a:endParaRPr/>
          </a:p>
          <a:p>
            <a:pPr marL="342900" lvl="0" indent="-342900" algn="just" rtl="0">
              <a:lnSpc>
                <a:spcPct val="125000"/>
              </a:lnSpc>
              <a:spcBef>
                <a:spcPts val="600"/>
              </a:spcBef>
              <a:spcAft>
                <a:spcPts val="0"/>
              </a:spcAft>
              <a:buClr>
                <a:schemeClr val="dk1"/>
              </a:buClr>
              <a:buSzPts val="1800"/>
              <a:buChar char="•"/>
            </a:pPr>
            <a:r>
              <a:rPr lang="en-US">
                <a:latin typeface="Times New Roman"/>
                <a:ea typeface="Times New Roman"/>
                <a:cs typeface="Times New Roman"/>
                <a:sym typeface="Times New Roman"/>
              </a:rPr>
              <a:t>A computer where the websites are hosted or stored can also be called as a web server.</a:t>
            </a:r>
            <a:endParaRPr/>
          </a:p>
        </p:txBody>
      </p:sp>
      <p:sp>
        <p:nvSpPr>
          <p:cNvPr id="762" name="Google Shape;762;p6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761" name="Google Shape;761;p69"/>
          <p:cNvPicPr preferRelativeResize="0"/>
          <p:nvPr/>
        </p:nvPicPr>
        <p:blipFill rotWithShape="1">
          <a:blip r:embed="rId3">
            <a:alphaModFix/>
          </a:blip>
          <a:srcRect/>
          <a:stretch/>
        </p:blipFill>
        <p:spPr>
          <a:xfrm>
            <a:off x="3285332" y="1344875"/>
            <a:ext cx="2487547" cy="1626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0">
                                            <p:txEl>
                                              <p:pRg st="0" end="0"/>
                                            </p:txEl>
                                          </p:spTgt>
                                        </p:tgtEl>
                                        <p:attrNameLst>
                                          <p:attrName>style.visibility</p:attrName>
                                        </p:attrNameLst>
                                      </p:cBhvr>
                                      <p:to>
                                        <p:strVal val="visible"/>
                                      </p:to>
                                    </p:set>
                                    <p:animEffect transition="in" filter="fade">
                                      <p:cBhvr>
                                        <p:cTn id="7" dur="1000"/>
                                        <p:tgtEl>
                                          <p:spTgt spid="7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0">
                                            <p:txEl>
                                              <p:pRg st="1" end="1"/>
                                            </p:txEl>
                                          </p:spTgt>
                                        </p:tgtEl>
                                        <p:attrNameLst>
                                          <p:attrName>style.visibility</p:attrName>
                                        </p:attrNameLst>
                                      </p:cBhvr>
                                      <p:to>
                                        <p:strVal val="visible"/>
                                      </p:to>
                                    </p:set>
                                    <p:animEffect transition="in" filter="fade">
                                      <p:cBhvr>
                                        <p:cTn id="12" dur="1000"/>
                                        <p:tgtEl>
                                          <p:spTgt spid="7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0">
                                            <p:txEl>
                                              <p:pRg st="2" end="2"/>
                                            </p:txEl>
                                          </p:spTgt>
                                        </p:tgtEl>
                                        <p:attrNameLst>
                                          <p:attrName>style.visibility</p:attrName>
                                        </p:attrNameLst>
                                      </p:cBhvr>
                                      <p:to>
                                        <p:strVal val="visible"/>
                                      </p:to>
                                    </p:set>
                                    <p:animEffect transition="in" filter="fade">
                                      <p:cBhvr>
                                        <p:cTn id="17" dur="1000"/>
                                        <p:tgtEl>
                                          <p:spTgt spid="7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0"/>
          <p:cNvSpPr txBox="1">
            <a:spLocks noGrp="1"/>
          </p:cNvSpPr>
          <p:nvPr>
            <p:ph type="title"/>
          </p:nvPr>
        </p:nvSpPr>
        <p:spPr>
          <a:xfrm>
            <a:off x="3252332" y="208175"/>
            <a:ext cx="2581987" cy="5015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Clients</a:t>
            </a:r>
            <a:endParaRPr dirty="0">
              <a:latin typeface="Times New Roman"/>
              <a:ea typeface="Times New Roman"/>
              <a:cs typeface="Times New Roman"/>
              <a:sym typeface="Times New Roman"/>
            </a:endParaRPr>
          </a:p>
        </p:txBody>
      </p:sp>
      <p:sp>
        <p:nvSpPr>
          <p:cNvPr id="769" name="Google Shape;769;p70"/>
          <p:cNvSpPr txBox="1">
            <a:spLocks noGrp="1"/>
          </p:cNvSpPr>
          <p:nvPr>
            <p:ph idx="1"/>
          </p:nvPr>
        </p:nvSpPr>
        <p:spPr>
          <a:xfrm>
            <a:off x="379428" y="709730"/>
            <a:ext cx="8610600" cy="4572000"/>
          </a:xfrm>
          <a:prstGeom prst="rect">
            <a:avLst/>
          </a:prstGeom>
          <a:noFill/>
          <a:ln>
            <a:noFill/>
          </a:ln>
        </p:spPr>
        <p:txBody>
          <a:bodyPr spcFirstLastPara="1" wrap="square" lIns="91425" tIns="45700" rIns="91425" bIns="45700" anchor="t" anchorCtr="0">
            <a:noAutofit/>
          </a:bodyPr>
          <a:lstStyle/>
          <a:p>
            <a:pPr marL="342900" lvl="0" indent="-215900" algn="just" rtl="0">
              <a:lnSpc>
                <a:spcPct val="125000"/>
              </a:lnSpc>
              <a:spcBef>
                <a:spcPts val="0"/>
              </a:spcBef>
              <a:spcAft>
                <a:spcPts val="0"/>
              </a:spcAft>
              <a:buClr>
                <a:schemeClr val="dk1"/>
              </a:buClr>
              <a:buSzPts val="2000"/>
              <a:buNone/>
            </a:pPr>
            <a:endParaRPr sz="2000"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 web client can be both software and hardware.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 web client is an application that communicates with a web server, using Hypertext Transfer Protocol (HTTP).</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 Web client contains two parts: dynamic Web pages and the Web browser.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Dynamic Web pages are produced by components that run in the Web tier, and a Web browser delivers Web pages received from the server.</a:t>
            </a:r>
            <a:endParaRPr dirty="0"/>
          </a:p>
        </p:txBody>
      </p:sp>
      <p:sp>
        <p:nvSpPr>
          <p:cNvPr id="770" name="Google Shape;770;p7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pic>
        <p:nvPicPr>
          <p:cNvPr id="772" name="Google Shape;772;p70"/>
          <p:cNvPicPr preferRelativeResize="0"/>
          <p:nvPr/>
        </p:nvPicPr>
        <p:blipFill rotWithShape="1">
          <a:blip r:embed="rId3">
            <a:alphaModFix/>
          </a:blip>
          <a:srcRect/>
          <a:stretch/>
        </p:blipFill>
        <p:spPr>
          <a:xfrm>
            <a:off x="2645790" y="4527551"/>
            <a:ext cx="3629247" cy="18288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1400615" y="232317"/>
            <a:ext cx="5980571" cy="75828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Unified Resource Identifier (URI)</a:t>
            </a:r>
            <a:endParaRPr dirty="0">
              <a:latin typeface="Times New Roman"/>
              <a:ea typeface="Times New Roman"/>
              <a:cs typeface="Times New Roman"/>
              <a:sym typeface="Times New Roman"/>
            </a:endParaRPr>
          </a:p>
        </p:txBody>
      </p:sp>
      <p:sp>
        <p:nvSpPr>
          <p:cNvPr id="779" name="Google Shape;779;p71"/>
          <p:cNvSpPr txBox="1">
            <a:spLocks noGrp="1"/>
          </p:cNvSpPr>
          <p:nvPr>
            <p:ph idx="1"/>
          </p:nvPr>
        </p:nvSpPr>
        <p:spPr>
          <a:xfrm>
            <a:off x="304800" y="990600"/>
            <a:ext cx="8405813" cy="3886200"/>
          </a:xfrm>
          <a:prstGeom prst="rect">
            <a:avLst/>
          </a:prstGeom>
          <a:noFill/>
          <a:ln>
            <a:noFill/>
          </a:ln>
        </p:spPr>
        <p:txBody>
          <a:bodyPr spcFirstLastPara="1" wrap="square" lIns="91425" tIns="45700" rIns="91425" bIns="45700" anchor="t" anchorCtr="0">
            <a:normAutofit/>
          </a:bodyPr>
          <a:lstStyle/>
          <a:p>
            <a:pPr marL="342900" lvl="0" indent="-342900" algn="just" rtl="0">
              <a:lnSpc>
                <a:spcPct val="125000"/>
              </a:lnSpc>
              <a:spcBef>
                <a:spcPts val="600"/>
              </a:spcBef>
              <a:spcAft>
                <a:spcPts val="0"/>
              </a:spcAft>
              <a:buClr>
                <a:schemeClr val="dk1"/>
              </a:buClr>
              <a:buSzPts val="1800"/>
              <a:buChar char="•"/>
            </a:pPr>
            <a:r>
              <a:rPr lang="en-US" dirty="0" smtClean="0">
                <a:latin typeface="Times New Roman"/>
                <a:ea typeface="Times New Roman"/>
                <a:cs typeface="Times New Roman"/>
                <a:sym typeface="Times New Roman"/>
              </a:rPr>
              <a:t>The </a:t>
            </a:r>
            <a:r>
              <a:rPr lang="en-US" dirty="0">
                <a:latin typeface="Times New Roman"/>
                <a:ea typeface="Times New Roman"/>
                <a:cs typeface="Times New Roman"/>
                <a:sym typeface="Times New Roman"/>
              </a:rPr>
              <a:t>web servers </a:t>
            </a:r>
            <a:r>
              <a:rPr lang="en-US" b="1" dirty="0">
                <a:latin typeface="Times New Roman"/>
                <a:ea typeface="Times New Roman"/>
                <a:cs typeface="Times New Roman"/>
                <a:sym typeface="Times New Roman"/>
              </a:rPr>
              <a:t>host</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web resources</a:t>
            </a:r>
            <a:r>
              <a:rPr lang="en-US" dirty="0">
                <a:latin typeface="Times New Roman"/>
                <a:ea typeface="Times New Roman"/>
                <a:cs typeface="Times New Roman"/>
                <a:sym typeface="Times New Roman"/>
              </a:rPr>
              <a:t>.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 web resource is a content source, it can be anything from a static file, a live image from a camera or dynamic content resources.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Each web server resource has a name to identify the resource uniquely called the </a:t>
            </a:r>
            <a:r>
              <a:rPr lang="en-US" b="1" dirty="0">
                <a:latin typeface="Times New Roman"/>
                <a:ea typeface="Times New Roman"/>
                <a:cs typeface="Times New Roman"/>
                <a:sym typeface="Times New Roman"/>
              </a:rPr>
              <a:t>‘Uniform Resource Identifier’ </a:t>
            </a:r>
            <a:r>
              <a:rPr lang="en-US" dirty="0">
                <a:latin typeface="Times New Roman"/>
                <a:ea typeface="Times New Roman"/>
                <a:cs typeface="Times New Roman"/>
                <a:sym typeface="Times New Roman"/>
              </a:rPr>
              <a:t>or </a:t>
            </a:r>
            <a:r>
              <a:rPr lang="en-US" b="1" dirty="0">
                <a:latin typeface="Times New Roman"/>
                <a:ea typeface="Times New Roman"/>
                <a:cs typeface="Times New Roman"/>
                <a:sym typeface="Times New Roman"/>
              </a:rPr>
              <a:t>URI</a:t>
            </a:r>
            <a:r>
              <a:rPr lang="en-US" dirty="0">
                <a:latin typeface="Times New Roman"/>
                <a:ea typeface="Times New Roman"/>
                <a:cs typeface="Times New Roman"/>
                <a:sym typeface="Times New Roman"/>
              </a:rPr>
              <a:t>.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For example:</a:t>
            </a:r>
            <a:endParaRPr dirty="0"/>
          </a:p>
          <a:p>
            <a:pPr marL="800100" lvl="2" indent="0" algn="just"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Below is an example of an image resource URI.</a:t>
            </a:r>
            <a:endParaRPr dirty="0"/>
          </a:p>
        </p:txBody>
      </p:sp>
      <p:sp>
        <p:nvSpPr>
          <p:cNvPr id="781" name="Google Shape;781;p7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
        <p:nvSpPr>
          <p:cNvPr id="780" name="Google Shape;780;p71"/>
          <p:cNvSpPr/>
          <p:nvPr/>
        </p:nvSpPr>
        <p:spPr>
          <a:xfrm>
            <a:off x="304800" y="5101683"/>
            <a:ext cx="841533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u="sng"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http://www.example.com/specials/polar.gif</a:t>
            </a:r>
            <a:endParaRPr sz="2400" b="0"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xEl>
                                              <p:pRg st="0" end="0"/>
                                            </p:txEl>
                                          </p:spTgt>
                                        </p:tgtEl>
                                        <p:attrNameLst>
                                          <p:attrName>style.visibility</p:attrName>
                                        </p:attrNameLst>
                                      </p:cBhvr>
                                      <p:to>
                                        <p:strVal val="visible"/>
                                      </p:to>
                                    </p:set>
                                    <p:animEffect transition="in" filter="fade">
                                      <p:cBhvr>
                                        <p:cTn id="7" dur="1000"/>
                                        <p:tgtEl>
                                          <p:spTgt spid="7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
        <p:nvSpPr>
          <p:cNvPr id="790" name="Google Shape;790;p72"/>
          <p:cNvSpPr txBox="1"/>
          <p:nvPr/>
        </p:nvSpPr>
        <p:spPr>
          <a:xfrm>
            <a:off x="685800" y="990600"/>
            <a:ext cx="79248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The Uniform Resource Identifier has two forms:</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914400" marR="0" lvl="1" indent="-457200" algn="l" rtl="0">
              <a:spcBef>
                <a:spcPts val="0"/>
              </a:spcBef>
              <a:spcAft>
                <a:spcPts val="0"/>
              </a:spcAft>
              <a:buClr>
                <a:schemeClr val="dk1"/>
              </a:buClr>
              <a:buSzPts val="1800"/>
              <a:buFont typeface="Calibri"/>
              <a:buAutoNum type="arabicPeriod"/>
            </a:pPr>
            <a:r>
              <a:rPr lang="en-US" sz="1800" b="0" i="0" u="none" strike="noStrike" cap="none">
                <a:solidFill>
                  <a:schemeClr val="dk1"/>
                </a:solidFill>
                <a:latin typeface="Times New Roman"/>
                <a:ea typeface="Times New Roman"/>
                <a:cs typeface="Times New Roman"/>
                <a:sym typeface="Times New Roman"/>
              </a:rPr>
              <a:t>Uniform Resource Locator</a:t>
            </a:r>
            <a:endParaRPr/>
          </a:p>
          <a:p>
            <a:pPr marL="914400" marR="0" lvl="1" indent="-457200" algn="l" rtl="0">
              <a:spcBef>
                <a:spcPts val="0"/>
              </a:spcBef>
              <a:spcAft>
                <a:spcPts val="0"/>
              </a:spcAft>
              <a:buClr>
                <a:schemeClr val="dk1"/>
              </a:buClr>
              <a:buSzPts val="1800"/>
              <a:buFont typeface="Calibri"/>
              <a:buAutoNum type="arabicPeriod"/>
            </a:pPr>
            <a:r>
              <a:rPr lang="en-US" sz="1800" b="0" i="0" u="none" strike="noStrike" cap="none">
                <a:solidFill>
                  <a:schemeClr val="dk1"/>
                </a:solidFill>
                <a:latin typeface="Times New Roman"/>
                <a:ea typeface="Times New Roman"/>
                <a:cs typeface="Times New Roman"/>
                <a:sym typeface="Times New Roman"/>
              </a:rPr>
              <a:t>Uniform Resource Name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3"/>
          <p:cNvSpPr txBox="1">
            <a:spLocks noGrp="1"/>
          </p:cNvSpPr>
          <p:nvPr>
            <p:ph type="title"/>
          </p:nvPr>
        </p:nvSpPr>
        <p:spPr>
          <a:xfrm>
            <a:off x="1759841" y="260688"/>
            <a:ext cx="5548118" cy="75828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Unified Resource Locator (URL)</a:t>
            </a:r>
            <a:endParaRPr dirty="0">
              <a:latin typeface="Times New Roman"/>
              <a:ea typeface="Times New Roman"/>
              <a:cs typeface="Times New Roman"/>
              <a:sym typeface="Times New Roman"/>
            </a:endParaRPr>
          </a:p>
        </p:txBody>
      </p:sp>
      <p:sp>
        <p:nvSpPr>
          <p:cNvPr id="799" name="Google Shape;799;p73"/>
          <p:cNvSpPr txBox="1">
            <a:spLocks noGrp="1"/>
          </p:cNvSpPr>
          <p:nvPr>
            <p:ph idx="1"/>
          </p:nvPr>
        </p:nvSpPr>
        <p:spPr>
          <a:xfrm>
            <a:off x="228600" y="1371599"/>
            <a:ext cx="8610600" cy="1404649"/>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a:latin typeface="Times New Roman"/>
                <a:ea typeface="Times New Roman"/>
                <a:cs typeface="Times New Roman"/>
                <a:sym typeface="Times New Roman"/>
              </a:rPr>
              <a:t>Uniform Resource Locator </a:t>
            </a:r>
            <a:r>
              <a:rPr lang="en-US">
                <a:latin typeface="Times New Roman"/>
                <a:ea typeface="Times New Roman"/>
                <a:cs typeface="Times New Roman"/>
                <a:sym typeface="Times New Roman"/>
              </a:rPr>
              <a:t>is the most common form of resource identifier. </a:t>
            </a:r>
            <a:endParaRPr/>
          </a:p>
          <a:p>
            <a:pPr marL="0" lvl="0" indent="0" algn="just"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A URL defines the specific location of the resource on a particular server. </a:t>
            </a:r>
            <a:endParaRPr/>
          </a:p>
          <a:p>
            <a:pPr marL="0" lvl="0" indent="0" algn="just" rtl="0">
              <a:lnSpc>
                <a:spcPct val="125000"/>
              </a:lnSpc>
              <a:spcBef>
                <a:spcPts val="600"/>
              </a:spcBef>
              <a:spcAft>
                <a:spcPts val="0"/>
              </a:spcAft>
              <a:buClr>
                <a:schemeClr val="dk1"/>
              </a:buClr>
              <a:buSzPts val="1800"/>
              <a:buNone/>
            </a:pPr>
            <a:r>
              <a:rPr lang="en-US" b="1">
                <a:latin typeface="Times New Roman"/>
                <a:ea typeface="Times New Roman"/>
                <a:cs typeface="Times New Roman"/>
                <a:sym typeface="Times New Roman"/>
              </a:rPr>
              <a:t>Example: </a:t>
            </a:r>
            <a:r>
              <a:rPr lang="en-US" u="sng">
                <a:solidFill>
                  <a:schemeClr val="hlink"/>
                </a:solidFill>
                <a:latin typeface="Times New Roman"/>
                <a:ea typeface="Times New Roman"/>
                <a:cs typeface="Times New Roman"/>
                <a:sym typeface="Times New Roman"/>
                <a:hlinkClick r:id="rId3"/>
              </a:rPr>
              <a:t>http://www.yahoo.com/images/logo.gif</a:t>
            </a:r>
            <a:r>
              <a:rPr lang="en-US">
                <a:latin typeface="Times New Roman"/>
                <a:ea typeface="Times New Roman"/>
                <a:cs typeface="Times New Roman"/>
                <a:sym typeface="Times New Roman"/>
              </a:rPr>
              <a:t> is the URL for the Yahoo! Website’s logo.</a:t>
            </a:r>
            <a:endParaRPr/>
          </a:p>
        </p:txBody>
      </p:sp>
      <p:sp>
        <p:nvSpPr>
          <p:cNvPr id="806" name="Google Shape;806;p7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49</a:t>
            </a:fld>
            <a:endParaRPr/>
          </a:p>
        </p:txBody>
      </p:sp>
      <p:sp>
        <p:nvSpPr>
          <p:cNvPr id="800" name="Google Shape;800;p73"/>
          <p:cNvSpPr/>
          <p:nvPr/>
        </p:nvSpPr>
        <p:spPr>
          <a:xfrm>
            <a:off x="1371600" y="4308037"/>
            <a:ext cx="37837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u="sng" cap="none">
                <a:solidFill>
                  <a:schemeClr val="dk1"/>
                </a:solidFill>
                <a:latin typeface="Times New Roman"/>
                <a:ea typeface="Times New Roman"/>
                <a:cs typeface="Times New Roman"/>
                <a:sym typeface="Times New Roman"/>
              </a:rPr>
              <a:t>www.yahoo.com</a:t>
            </a:r>
            <a:r>
              <a:rPr lang="en-US" sz="4000" b="0" cap="none">
                <a:solidFill>
                  <a:schemeClr val="dk1"/>
                </a:solidFill>
                <a:latin typeface="Times New Roman"/>
                <a:ea typeface="Times New Roman"/>
                <a:cs typeface="Times New Roman"/>
                <a:sym typeface="Times New Roman"/>
              </a:rPr>
              <a:t> </a:t>
            </a:r>
            <a:endParaRPr sz="4000" b="0" cap="none">
              <a:solidFill>
                <a:schemeClr val="dk1"/>
              </a:solidFill>
              <a:latin typeface="Calibri"/>
              <a:ea typeface="Calibri"/>
              <a:cs typeface="Calibri"/>
              <a:sym typeface="Calibri"/>
            </a:endParaRPr>
          </a:p>
        </p:txBody>
      </p:sp>
      <p:sp>
        <p:nvSpPr>
          <p:cNvPr id="801" name="Google Shape;801;p73"/>
          <p:cNvSpPr/>
          <p:nvPr/>
        </p:nvSpPr>
        <p:spPr>
          <a:xfrm>
            <a:off x="1371600" y="3477041"/>
            <a:ext cx="19787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u="sng" cap="none">
                <a:solidFill>
                  <a:schemeClr val="dk1"/>
                </a:solidFill>
                <a:latin typeface="Times New Roman"/>
                <a:ea typeface="Times New Roman"/>
                <a:cs typeface="Times New Roman"/>
                <a:sym typeface="Times New Roman"/>
              </a:rPr>
              <a:t>http:// </a:t>
            </a:r>
            <a:endParaRPr sz="4000" b="0" cap="none">
              <a:solidFill>
                <a:schemeClr val="dk1"/>
              </a:solidFill>
              <a:latin typeface="Calibri"/>
              <a:ea typeface="Calibri"/>
              <a:cs typeface="Calibri"/>
              <a:sym typeface="Calibri"/>
            </a:endParaRPr>
          </a:p>
        </p:txBody>
      </p:sp>
      <p:sp>
        <p:nvSpPr>
          <p:cNvPr id="802" name="Google Shape;802;p73"/>
          <p:cNvSpPr/>
          <p:nvPr/>
        </p:nvSpPr>
        <p:spPr>
          <a:xfrm>
            <a:off x="1371600" y="5322767"/>
            <a:ext cx="366318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u="sng" cap="none">
                <a:solidFill>
                  <a:schemeClr val="dk1"/>
                </a:solidFill>
                <a:latin typeface="Times New Roman"/>
                <a:ea typeface="Times New Roman"/>
                <a:cs typeface="Times New Roman"/>
                <a:sym typeface="Times New Roman"/>
              </a:rPr>
              <a:t>/images/logo.gif</a:t>
            </a:r>
            <a:r>
              <a:rPr lang="en-US" sz="4000" b="0" cap="none">
                <a:solidFill>
                  <a:schemeClr val="dk1"/>
                </a:solidFill>
                <a:latin typeface="Times New Roman"/>
                <a:ea typeface="Times New Roman"/>
                <a:cs typeface="Times New Roman"/>
                <a:sym typeface="Times New Roman"/>
              </a:rPr>
              <a:t> </a:t>
            </a:r>
            <a:endParaRPr sz="4000" b="0" cap="none">
              <a:solidFill>
                <a:schemeClr val="dk1"/>
              </a:solidFill>
              <a:latin typeface="Calibri"/>
              <a:ea typeface="Calibri"/>
              <a:cs typeface="Calibri"/>
              <a:sym typeface="Calibri"/>
            </a:endParaRPr>
          </a:p>
        </p:txBody>
      </p:sp>
      <p:sp>
        <p:nvSpPr>
          <p:cNvPr id="803" name="Google Shape;803;p73"/>
          <p:cNvSpPr txBox="1"/>
          <p:nvPr/>
        </p:nvSpPr>
        <p:spPr>
          <a:xfrm>
            <a:off x="5602496" y="3542388"/>
            <a:ext cx="15215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Scheme</a:t>
            </a:r>
            <a:endParaRPr sz="1800" b="1">
              <a:solidFill>
                <a:schemeClr val="dk1"/>
              </a:solidFill>
              <a:latin typeface="Times New Roman"/>
              <a:ea typeface="Times New Roman"/>
              <a:cs typeface="Times New Roman"/>
              <a:sym typeface="Times New Roman"/>
            </a:endParaRPr>
          </a:p>
        </p:txBody>
      </p:sp>
      <p:sp>
        <p:nvSpPr>
          <p:cNvPr id="804" name="Google Shape;804;p73"/>
          <p:cNvSpPr txBox="1"/>
          <p:nvPr/>
        </p:nvSpPr>
        <p:spPr>
          <a:xfrm>
            <a:off x="5609870" y="4431147"/>
            <a:ext cx="15215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Address</a:t>
            </a:r>
            <a:endParaRPr sz="1800" b="1">
              <a:solidFill>
                <a:schemeClr val="dk1"/>
              </a:solidFill>
              <a:latin typeface="Times New Roman"/>
              <a:ea typeface="Times New Roman"/>
              <a:cs typeface="Times New Roman"/>
              <a:sym typeface="Times New Roman"/>
            </a:endParaRPr>
          </a:p>
        </p:txBody>
      </p:sp>
      <p:sp>
        <p:nvSpPr>
          <p:cNvPr id="805" name="Google Shape;805;p73"/>
          <p:cNvSpPr txBox="1"/>
          <p:nvPr/>
        </p:nvSpPr>
        <p:spPr>
          <a:xfrm>
            <a:off x="5609870" y="5265003"/>
            <a:ext cx="152154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Resource location</a:t>
            </a:r>
            <a:endParaRPr sz="18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2000"/>
                                        <p:tgtEl>
                                          <p:spTgt spid="803"/>
                                        </p:tgtEl>
                                      </p:cBhvr>
                                    </p:animEffect>
                                  </p:childTnLst>
                                </p:cTn>
                              </p:par>
                              <p:par>
                                <p:cTn id="8" presetID="10" presetClass="entr" presetSubtype="0" fill="hold" nodeType="withEffect">
                                  <p:stCondLst>
                                    <p:cond delay="0"/>
                                  </p:stCondLst>
                                  <p:childTnLst>
                                    <p:set>
                                      <p:cBhvr>
                                        <p:cTn id="9" dur="1" fill="hold">
                                          <p:stCondLst>
                                            <p:cond delay="0"/>
                                          </p:stCondLst>
                                        </p:cTn>
                                        <p:tgtEl>
                                          <p:spTgt spid="801"/>
                                        </p:tgtEl>
                                        <p:attrNameLst>
                                          <p:attrName>style.visibility</p:attrName>
                                        </p:attrNameLst>
                                      </p:cBhvr>
                                      <p:to>
                                        <p:strVal val="visible"/>
                                      </p:to>
                                    </p:set>
                                    <p:animEffect transition="in" filter="fade">
                                      <p:cBhvr>
                                        <p:cTn id="10" dur="2000"/>
                                        <p:tgtEl>
                                          <p:spTgt spid="8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0"/>
                                        </p:tgtEl>
                                        <p:attrNameLst>
                                          <p:attrName>style.visibility</p:attrName>
                                        </p:attrNameLst>
                                      </p:cBhvr>
                                      <p:to>
                                        <p:strVal val="visible"/>
                                      </p:to>
                                    </p:set>
                                    <p:animEffect transition="in" filter="fade">
                                      <p:cBhvr>
                                        <p:cTn id="15" dur="2000"/>
                                        <p:tgtEl>
                                          <p:spTgt spid="800"/>
                                        </p:tgtEl>
                                      </p:cBhvr>
                                    </p:animEffect>
                                  </p:childTnLst>
                                </p:cTn>
                              </p:par>
                              <p:par>
                                <p:cTn id="16" presetID="10" presetClass="entr" presetSubtype="0" fill="hold" nodeType="withEffect">
                                  <p:stCondLst>
                                    <p:cond delay="0"/>
                                  </p:stCondLst>
                                  <p:childTnLst>
                                    <p:set>
                                      <p:cBhvr>
                                        <p:cTn id="17" dur="1" fill="hold">
                                          <p:stCondLst>
                                            <p:cond delay="0"/>
                                          </p:stCondLst>
                                        </p:cTn>
                                        <p:tgtEl>
                                          <p:spTgt spid="804"/>
                                        </p:tgtEl>
                                        <p:attrNameLst>
                                          <p:attrName>style.visibility</p:attrName>
                                        </p:attrNameLst>
                                      </p:cBhvr>
                                      <p:to>
                                        <p:strVal val="visible"/>
                                      </p:to>
                                    </p:set>
                                    <p:animEffect transition="in" filter="fade">
                                      <p:cBhvr>
                                        <p:cTn id="18" dur="2000"/>
                                        <p:tgtEl>
                                          <p:spTgt spid="8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02"/>
                                        </p:tgtEl>
                                        <p:attrNameLst>
                                          <p:attrName>style.visibility</p:attrName>
                                        </p:attrNameLst>
                                      </p:cBhvr>
                                      <p:to>
                                        <p:strVal val="visible"/>
                                      </p:to>
                                    </p:set>
                                    <p:animEffect transition="in" filter="fade">
                                      <p:cBhvr>
                                        <p:cTn id="23" dur="2000"/>
                                        <p:tgtEl>
                                          <p:spTgt spid="802"/>
                                        </p:tgtEl>
                                      </p:cBhvr>
                                    </p:animEffect>
                                  </p:childTnLst>
                                </p:cTn>
                              </p:par>
                              <p:par>
                                <p:cTn id="24" presetID="10" presetClass="entr" presetSubtype="0" fill="hold" nodeType="withEffect">
                                  <p:stCondLst>
                                    <p:cond delay="0"/>
                                  </p:stCondLst>
                                  <p:childTnLst>
                                    <p:set>
                                      <p:cBhvr>
                                        <p:cTn id="25" dur="1" fill="hold">
                                          <p:stCondLst>
                                            <p:cond delay="0"/>
                                          </p:stCondLst>
                                        </p:cTn>
                                        <p:tgtEl>
                                          <p:spTgt spid="805"/>
                                        </p:tgtEl>
                                        <p:attrNameLst>
                                          <p:attrName>style.visibility</p:attrName>
                                        </p:attrNameLst>
                                      </p:cBhvr>
                                      <p:to>
                                        <p:strVal val="visible"/>
                                      </p:to>
                                    </p:set>
                                    <p:animEffect transition="in" filter="fade">
                                      <p:cBhvr>
                                        <p:cTn id="26" dur="2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181" name="Google Shape;181;p6"/>
          <p:cNvSpPr/>
          <p:nvPr/>
        </p:nvSpPr>
        <p:spPr>
          <a:xfrm>
            <a:off x="164703" y="1210213"/>
            <a:ext cx="8876581" cy="4293483"/>
          </a:xfrm>
          <a:prstGeom prst="rect">
            <a:avLst/>
          </a:prstGeom>
          <a:noFill/>
          <a:ln>
            <a:noFill/>
          </a:ln>
        </p:spPr>
        <p:txBody>
          <a:bodyPr spcFirstLastPara="1" wrap="square" lIns="91425" tIns="45700" rIns="91425" bIns="45700" anchor="t" anchorCtr="0">
            <a:spAutoFit/>
          </a:bodyPr>
          <a:lstStyle/>
          <a:p>
            <a:pPr marL="270000" marR="0" lvl="4" indent="0" algn="l" rtl="0">
              <a:spcBef>
                <a:spcPts val="0"/>
              </a:spcBef>
              <a:spcAft>
                <a:spcPts val="0"/>
              </a:spcAft>
              <a:buNone/>
            </a:pPr>
            <a:r>
              <a:rPr lang="en-US" sz="1800" b="1" i="0" u="none" strike="noStrike" cap="none" dirty="0">
                <a:solidFill>
                  <a:schemeClr val="dk1"/>
                </a:solidFill>
                <a:latin typeface="Times New Roman"/>
                <a:ea typeface="Times New Roman"/>
                <a:cs typeface="Times New Roman"/>
                <a:sym typeface="Times New Roman"/>
              </a:rPr>
              <a:t>Client Server Communication</a:t>
            </a:r>
            <a:endParaRPr dirty="0"/>
          </a:p>
          <a:p>
            <a:pPr marL="270000" marR="0" lvl="4" indent="0" algn="l" rtl="0">
              <a:spcBef>
                <a:spcPts val="0"/>
              </a:spcBef>
              <a:spcAft>
                <a:spcPts val="0"/>
              </a:spcAft>
              <a:buNone/>
            </a:pPr>
            <a:endParaRPr sz="75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r>
              <a:rPr lang="en-US" sz="1500" b="0" i="0" u="none" strike="noStrike" cap="none" dirty="0">
                <a:solidFill>
                  <a:schemeClr val="dk1"/>
                </a:solidFill>
                <a:latin typeface="Times New Roman"/>
                <a:ea typeface="Times New Roman"/>
                <a:cs typeface="Times New Roman"/>
                <a:sym typeface="Times New Roman"/>
              </a:rPr>
              <a:t>The process of establishing a connection between a client and a server is called as</a:t>
            </a:r>
            <a:br>
              <a:rPr lang="en-US" sz="1500" b="0" i="0" u="none" strike="noStrike" cap="none" dirty="0">
                <a:solidFill>
                  <a:schemeClr val="dk1"/>
                </a:solidFill>
                <a:latin typeface="Times New Roman"/>
                <a:ea typeface="Times New Roman"/>
                <a:cs typeface="Times New Roman"/>
                <a:sym typeface="Times New Roman"/>
              </a:rPr>
            </a:br>
            <a:r>
              <a:rPr lang="en-US" sz="1500" b="1" i="0" u="none" strike="noStrike" cap="none" dirty="0">
                <a:solidFill>
                  <a:schemeClr val="dk1"/>
                </a:solidFill>
                <a:latin typeface="Times New Roman"/>
                <a:ea typeface="Times New Roman"/>
                <a:cs typeface="Times New Roman"/>
                <a:sym typeface="Times New Roman"/>
              </a:rPr>
              <a:t>Client-Server Communication</a:t>
            </a:r>
            <a:endParaRPr dirty="0"/>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endParaRPr sz="1500" b="0" i="0" u="none" strike="noStrike" cap="none" dirty="0">
              <a:solidFill>
                <a:schemeClr val="dk1"/>
              </a:solidFill>
              <a:latin typeface="Times New Roman"/>
              <a:ea typeface="Times New Roman"/>
              <a:cs typeface="Times New Roman"/>
              <a:sym typeface="Times New Roman"/>
            </a:endParaRPr>
          </a:p>
          <a:p>
            <a:pPr marL="540000" marR="0" lvl="6" indent="0" algn="l" rtl="0">
              <a:lnSpc>
                <a:spcPct val="150000"/>
              </a:lnSpc>
              <a:spcBef>
                <a:spcPts val="0"/>
              </a:spcBef>
              <a:spcAft>
                <a:spcPts val="0"/>
              </a:spcAft>
              <a:buNone/>
            </a:pPr>
            <a:r>
              <a:rPr lang="en-US" sz="1500" b="0" i="0" u="none" strike="noStrike" cap="none" dirty="0">
                <a:solidFill>
                  <a:schemeClr val="dk1"/>
                </a:solidFill>
                <a:latin typeface="Times New Roman"/>
                <a:ea typeface="Times New Roman"/>
                <a:cs typeface="Times New Roman"/>
                <a:sym typeface="Times New Roman"/>
              </a:rPr>
              <a:t>The Internet uses the Client-Server model.</a:t>
            </a:r>
            <a:endParaRPr dirty="0"/>
          </a:p>
          <a:p>
            <a:pPr marL="540000" marR="0" lvl="6" indent="0" algn="l" rtl="0">
              <a:lnSpc>
                <a:spcPct val="150000"/>
              </a:lnSpc>
              <a:spcBef>
                <a:spcPts val="0"/>
              </a:spcBef>
              <a:spcAft>
                <a:spcPts val="0"/>
              </a:spcAft>
              <a:buNone/>
            </a:pPr>
            <a:endParaRPr sz="1500" b="1" i="0" u="none" strike="noStrike" cap="none" dirty="0">
              <a:solidFill>
                <a:schemeClr val="dk1"/>
              </a:solidFill>
              <a:latin typeface="Times New Roman"/>
              <a:ea typeface="Times New Roman"/>
              <a:cs typeface="Times New Roman"/>
              <a:sym typeface="Times New Roman"/>
            </a:endParaRPr>
          </a:p>
        </p:txBody>
      </p:sp>
      <p:grpSp>
        <p:nvGrpSpPr>
          <p:cNvPr id="182" name="Google Shape;182;p6"/>
          <p:cNvGrpSpPr/>
          <p:nvPr/>
        </p:nvGrpSpPr>
        <p:grpSpPr>
          <a:xfrm>
            <a:off x="776310" y="2546250"/>
            <a:ext cx="7717317" cy="1314974"/>
            <a:chOff x="1094351" y="3176973"/>
            <a:chExt cx="10289756" cy="1753298"/>
          </a:xfrm>
        </p:grpSpPr>
        <p:pic>
          <p:nvPicPr>
            <p:cNvPr id="183" name="Google Shape;183;p6"/>
            <p:cNvPicPr preferRelativeResize="0"/>
            <p:nvPr/>
          </p:nvPicPr>
          <p:blipFill rotWithShape="1">
            <a:blip r:embed="rId3">
              <a:alphaModFix/>
            </a:blip>
            <a:srcRect/>
            <a:stretch/>
          </p:blipFill>
          <p:spPr>
            <a:xfrm>
              <a:off x="2962580" y="3370857"/>
              <a:ext cx="1559414" cy="1559414"/>
            </a:xfrm>
            <a:prstGeom prst="rect">
              <a:avLst/>
            </a:prstGeom>
            <a:noFill/>
            <a:ln>
              <a:noFill/>
            </a:ln>
          </p:spPr>
        </p:pic>
        <p:pic>
          <p:nvPicPr>
            <p:cNvPr id="184" name="Google Shape;184;p6"/>
            <p:cNvPicPr preferRelativeResize="0"/>
            <p:nvPr/>
          </p:nvPicPr>
          <p:blipFill rotWithShape="1">
            <a:blip r:embed="rId4">
              <a:alphaModFix/>
            </a:blip>
            <a:srcRect/>
            <a:stretch/>
          </p:blipFill>
          <p:spPr>
            <a:xfrm>
              <a:off x="8102775" y="3273882"/>
              <a:ext cx="1608662" cy="1608662"/>
            </a:xfrm>
            <a:prstGeom prst="rect">
              <a:avLst/>
            </a:prstGeom>
            <a:noFill/>
            <a:ln>
              <a:noFill/>
            </a:ln>
          </p:spPr>
        </p:pic>
        <p:cxnSp>
          <p:nvCxnSpPr>
            <p:cNvPr id="185" name="Google Shape;185;p6"/>
            <p:cNvCxnSpPr/>
            <p:nvPr/>
          </p:nvCxnSpPr>
          <p:spPr>
            <a:xfrm rot="10800000">
              <a:off x="4601172" y="4122457"/>
              <a:ext cx="3487814" cy="21838"/>
            </a:xfrm>
            <a:prstGeom prst="straightConnector1">
              <a:avLst/>
            </a:prstGeom>
            <a:noFill/>
            <a:ln w="28575" cap="flat" cmpd="sng">
              <a:solidFill>
                <a:srgbClr val="324667"/>
              </a:solidFill>
              <a:prstDash val="solid"/>
              <a:round/>
              <a:headEnd type="none" w="sm" len="sm"/>
              <a:tailEnd type="triangle" w="med" len="med"/>
            </a:ln>
          </p:spPr>
        </p:cxnSp>
        <p:cxnSp>
          <p:nvCxnSpPr>
            <p:cNvPr id="186" name="Google Shape;186;p6"/>
            <p:cNvCxnSpPr/>
            <p:nvPr/>
          </p:nvCxnSpPr>
          <p:spPr>
            <a:xfrm>
              <a:off x="4601172" y="3885091"/>
              <a:ext cx="3560916" cy="0"/>
            </a:xfrm>
            <a:prstGeom prst="straightConnector1">
              <a:avLst/>
            </a:prstGeom>
            <a:noFill/>
            <a:ln w="28575" cap="flat" cmpd="sng">
              <a:solidFill>
                <a:srgbClr val="324667"/>
              </a:solidFill>
              <a:prstDash val="solid"/>
              <a:round/>
              <a:headEnd type="none" w="sm" len="sm"/>
              <a:tailEnd type="triangle" w="med" len="med"/>
            </a:ln>
          </p:spPr>
        </p:cxnSp>
        <p:sp>
          <p:nvSpPr>
            <p:cNvPr id="187" name="Google Shape;187;p6"/>
            <p:cNvSpPr/>
            <p:nvPr/>
          </p:nvSpPr>
          <p:spPr>
            <a:xfrm>
              <a:off x="4973019" y="3176973"/>
              <a:ext cx="2442760" cy="677108"/>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dirty="0">
                  <a:solidFill>
                    <a:schemeClr val="dk1"/>
                  </a:solidFill>
                  <a:latin typeface="Calibri"/>
                  <a:ea typeface="Calibri"/>
                  <a:cs typeface="Calibri"/>
                  <a:sym typeface="Calibri"/>
                </a:rPr>
                <a:t>The browser send a URL</a:t>
              </a:r>
              <a:endParaRPr sz="1350" b="1" i="0" u="none" strike="noStrike" cap="none" dirty="0">
                <a:solidFill>
                  <a:schemeClr val="dk1"/>
                </a:solidFill>
                <a:latin typeface="Calibri"/>
                <a:ea typeface="Calibri"/>
                <a:cs typeface="Calibri"/>
                <a:sym typeface="Calibri"/>
              </a:endParaRPr>
            </a:p>
          </p:txBody>
        </p:sp>
        <p:sp>
          <p:nvSpPr>
            <p:cNvPr id="188" name="Google Shape;188;p6"/>
            <p:cNvSpPr/>
            <p:nvPr/>
          </p:nvSpPr>
          <p:spPr>
            <a:xfrm>
              <a:off x="4855030" y="4171004"/>
              <a:ext cx="2796721" cy="677108"/>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a:solidFill>
                    <a:schemeClr val="dk1"/>
                  </a:solidFill>
                  <a:latin typeface="Calibri"/>
                  <a:ea typeface="Calibri"/>
                  <a:cs typeface="Calibri"/>
                  <a:sym typeface="Calibri"/>
                </a:rPr>
                <a:t>The server send html a page</a:t>
              </a:r>
              <a:endParaRPr sz="1350" b="1" i="0" u="none" strike="noStrike" cap="none">
                <a:solidFill>
                  <a:schemeClr val="dk1"/>
                </a:solidFill>
                <a:latin typeface="Calibri"/>
                <a:ea typeface="Calibri"/>
                <a:cs typeface="Calibri"/>
                <a:sym typeface="Calibri"/>
              </a:endParaRPr>
            </a:p>
          </p:txBody>
        </p:sp>
        <p:sp>
          <p:nvSpPr>
            <p:cNvPr id="189" name="Google Shape;189;p6"/>
            <p:cNvSpPr/>
            <p:nvPr/>
          </p:nvSpPr>
          <p:spPr>
            <a:xfrm>
              <a:off x="1094351" y="3937791"/>
              <a:ext cx="2796721" cy="400109"/>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a:solidFill>
                    <a:schemeClr val="dk1"/>
                  </a:solidFill>
                  <a:latin typeface="Calibri"/>
                  <a:ea typeface="Calibri"/>
                  <a:cs typeface="Calibri"/>
                  <a:sym typeface="Calibri"/>
                </a:rPr>
                <a:t>Client</a:t>
              </a:r>
              <a:endParaRPr sz="1350" b="1" i="0" u="none" strike="noStrike" cap="none">
                <a:solidFill>
                  <a:schemeClr val="dk1"/>
                </a:solidFill>
                <a:latin typeface="Calibri"/>
                <a:ea typeface="Calibri"/>
                <a:cs typeface="Calibri"/>
                <a:sym typeface="Calibri"/>
              </a:endParaRPr>
            </a:p>
          </p:txBody>
        </p:sp>
        <p:sp>
          <p:nvSpPr>
            <p:cNvPr id="190" name="Google Shape;190;p6"/>
            <p:cNvSpPr/>
            <p:nvPr/>
          </p:nvSpPr>
          <p:spPr>
            <a:xfrm>
              <a:off x="8587386" y="3708881"/>
              <a:ext cx="2796721" cy="400109"/>
            </a:xfrm>
            <a:prstGeom prst="rect">
              <a:avLst/>
            </a:prstGeom>
            <a:noFill/>
            <a:ln>
              <a:noFill/>
            </a:ln>
          </p:spPr>
          <p:txBody>
            <a:bodyPr spcFirstLastPara="1" wrap="square" lIns="91425" tIns="45700" rIns="91425" bIns="45700" anchor="t" anchorCtr="0">
              <a:spAutoFit/>
            </a:bodyPr>
            <a:lstStyle/>
            <a:p>
              <a:pPr marL="9525" marR="0" lvl="0" indent="0" algn="ctr" rtl="0">
                <a:spcBef>
                  <a:spcPts val="0"/>
                </a:spcBef>
                <a:spcAft>
                  <a:spcPts val="0"/>
                </a:spcAft>
                <a:buNone/>
              </a:pPr>
              <a:r>
                <a:rPr lang="en-US" sz="1350" b="1" i="0" u="none" strike="noStrike" cap="none">
                  <a:solidFill>
                    <a:schemeClr val="dk1"/>
                  </a:solidFill>
                  <a:latin typeface="Calibri"/>
                  <a:ea typeface="Calibri"/>
                  <a:cs typeface="Calibri"/>
                  <a:sym typeface="Calibri"/>
                </a:rPr>
                <a:t>Server</a:t>
              </a:r>
              <a:endParaRPr sz="1350" b="1" i="0" u="none" strike="noStrike" cap="non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4"/>
          <p:cNvSpPr txBox="1">
            <a:spLocks noGrp="1"/>
          </p:cNvSpPr>
          <p:nvPr>
            <p:ph type="title"/>
          </p:nvPr>
        </p:nvSpPr>
        <p:spPr>
          <a:xfrm>
            <a:off x="2173097" y="210321"/>
            <a:ext cx="5066687" cy="75828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Unified Resource Name (URN)</a:t>
            </a:r>
            <a:endParaRPr dirty="0">
              <a:latin typeface="Times New Roman"/>
              <a:ea typeface="Times New Roman"/>
              <a:cs typeface="Times New Roman"/>
              <a:sym typeface="Times New Roman"/>
            </a:endParaRPr>
          </a:p>
        </p:txBody>
      </p:sp>
      <p:sp>
        <p:nvSpPr>
          <p:cNvPr id="813" name="Google Shape;813;p74"/>
          <p:cNvSpPr txBox="1">
            <a:spLocks noGrp="1"/>
          </p:cNvSpPr>
          <p:nvPr>
            <p:ph idx="1"/>
          </p:nvPr>
        </p:nvSpPr>
        <p:spPr>
          <a:xfrm>
            <a:off x="190892" y="1138286"/>
            <a:ext cx="8686800" cy="4724400"/>
          </a:xfrm>
          <a:prstGeom prst="rect">
            <a:avLst/>
          </a:prstGeom>
          <a:noFill/>
          <a:ln>
            <a:noFill/>
          </a:ln>
        </p:spPr>
        <p:txBody>
          <a:bodyPr spcFirstLastPara="1" wrap="square" lIns="91425" tIns="45700" rIns="91425" bIns="45700" anchor="t" anchorCtr="0">
            <a:normAutofit/>
          </a:bodyPr>
          <a:lstStyle/>
          <a:p>
            <a:pPr marL="342900" lvl="0" indent="-342900" algn="just" rtl="0">
              <a:lnSpc>
                <a:spcPct val="125000"/>
              </a:lnSpc>
              <a:spcBef>
                <a:spcPts val="0"/>
              </a:spcBef>
              <a:spcAft>
                <a:spcPts val="0"/>
              </a:spcAft>
              <a:buClr>
                <a:schemeClr val="dk1"/>
              </a:buClr>
              <a:buSzPts val="1800"/>
              <a:buChar char="•"/>
            </a:pPr>
            <a:r>
              <a:rPr lang="en-US" b="1" dirty="0">
                <a:latin typeface="Times New Roman"/>
                <a:ea typeface="Times New Roman"/>
                <a:cs typeface="Times New Roman"/>
                <a:sym typeface="Times New Roman"/>
              </a:rPr>
              <a:t>Uniform Resource Name </a:t>
            </a:r>
            <a:r>
              <a:rPr lang="en-US" dirty="0">
                <a:latin typeface="Times New Roman"/>
                <a:ea typeface="Times New Roman"/>
                <a:cs typeface="Times New Roman"/>
                <a:sym typeface="Times New Roman"/>
              </a:rPr>
              <a:t>serves as a unique name to a resource irrespective of the location where it resides.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Being location-independent these resources can move freely and can be accessed by multiple network access protocols.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Uniform Resource Names are still in experimental stage and not yet widely adopted.</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For example, </a:t>
            </a:r>
            <a:endParaRPr dirty="0">
              <a:latin typeface="Times New Roman"/>
              <a:ea typeface="Times New Roman"/>
              <a:cs typeface="Times New Roman"/>
              <a:sym typeface="Times New Roman"/>
            </a:endParaRPr>
          </a:p>
          <a:p>
            <a:pPr marL="800100" lvl="2" indent="0" algn="just" rtl="0">
              <a:lnSpc>
                <a:spcPct val="125000"/>
              </a:lnSpc>
              <a:spcBef>
                <a:spcPts val="600"/>
              </a:spcBef>
              <a:spcAft>
                <a:spcPts val="0"/>
              </a:spcAft>
              <a:buClr>
                <a:schemeClr val="dk1"/>
              </a:buClr>
              <a:buSzPts val="1440"/>
              <a:buNone/>
            </a:pPr>
            <a:r>
              <a:rPr lang="en-US" sz="1800" dirty="0">
                <a:latin typeface="Times New Roman"/>
                <a:ea typeface="Times New Roman"/>
                <a:cs typeface="Times New Roman"/>
                <a:sym typeface="Times New Roman"/>
              </a:rPr>
              <a:t>The Uniform Resource Name </a:t>
            </a:r>
            <a:r>
              <a:rPr lang="en-US" sz="1800" b="1" i="1" dirty="0">
                <a:solidFill>
                  <a:srgbClr val="C00000"/>
                </a:solidFill>
                <a:latin typeface="Times New Roman"/>
                <a:ea typeface="Times New Roman"/>
                <a:cs typeface="Times New Roman"/>
                <a:sym typeface="Times New Roman"/>
              </a:rPr>
              <a:t>urn:ietf:rfc:2141</a:t>
            </a:r>
            <a:r>
              <a:rPr lang="en-US" sz="1800" b="1" i="1" dirty="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can be used to name the internet standards document </a:t>
            </a:r>
            <a:r>
              <a:rPr lang="en-US" sz="1800" i="1" dirty="0">
                <a:solidFill>
                  <a:srgbClr val="C00000"/>
                </a:solidFill>
                <a:latin typeface="Times New Roman"/>
                <a:ea typeface="Times New Roman"/>
                <a:cs typeface="Times New Roman"/>
                <a:sym typeface="Times New Roman"/>
              </a:rPr>
              <a:t>“RFC 2141”</a:t>
            </a:r>
            <a:r>
              <a:rPr lang="en-US" sz="1800" i="1" dirty="0">
                <a:latin typeface="Times New Roman"/>
                <a:ea typeface="Times New Roman"/>
                <a:cs typeface="Times New Roman"/>
                <a:sym typeface="Times New Roman"/>
              </a:rPr>
              <a:t>.</a:t>
            </a:r>
            <a:endParaRPr dirty="0"/>
          </a:p>
        </p:txBody>
      </p:sp>
      <p:sp>
        <p:nvSpPr>
          <p:cNvPr id="814" name="Google Shape;814;p7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3">
                                            <p:txEl>
                                              <p:pRg st="0" end="0"/>
                                            </p:txEl>
                                          </p:spTgt>
                                        </p:tgtEl>
                                        <p:attrNameLst>
                                          <p:attrName>style.visibility</p:attrName>
                                        </p:attrNameLst>
                                      </p:cBhvr>
                                      <p:to>
                                        <p:strVal val="visible"/>
                                      </p:to>
                                    </p:set>
                                    <p:animEffect transition="in" filter="fade">
                                      <p:cBhvr>
                                        <p:cTn id="7" dur="1000"/>
                                        <p:tgtEl>
                                          <p:spTgt spid="8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3">
                                            <p:txEl>
                                              <p:pRg st="1" end="1"/>
                                            </p:txEl>
                                          </p:spTgt>
                                        </p:tgtEl>
                                        <p:attrNameLst>
                                          <p:attrName>style.visibility</p:attrName>
                                        </p:attrNameLst>
                                      </p:cBhvr>
                                      <p:to>
                                        <p:strVal val="visible"/>
                                      </p:to>
                                    </p:set>
                                    <p:animEffect transition="in" filter="fade">
                                      <p:cBhvr>
                                        <p:cTn id="12" dur="1000"/>
                                        <p:tgtEl>
                                          <p:spTgt spid="8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3">
                                            <p:txEl>
                                              <p:pRg st="2" end="2"/>
                                            </p:txEl>
                                          </p:spTgt>
                                        </p:tgtEl>
                                        <p:attrNameLst>
                                          <p:attrName>style.visibility</p:attrName>
                                        </p:attrNameLst>
                                      </p:cBhvr>
                                      <p:to>
                                        <p:strVal val="visible"/>
                                      </p:to>
                                    </p:set>
                                    <p:animEffect transition="in" filter="fade">
                                      <p:cBhvr>
                                        <p:cTn id="17" dur="1000"/>
                                        <p:tgtEl>
                                          <p:spTgt spid="8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3">
                                            <p:txEl>
                                              <p:pRg st="3" end="3"/>
                                            </p:txEl>
                                          </p:spTgt>
                                        </p:tgtEl>
                                        <p:attrNameLst>
                                          <p:attrName>style.visibility</p:attrName>
                                        </p:attrNameLst>
                                      </p:cBhvr>
                                      <p:to>
                                        <p:strVal val="visible"/>
                                      </p:to>
                                    </p:set>
                                    <p:animEffect transition="in" filter="fade">
                                      <p:cBhvr>
                                        <p:cTn id="22" dur="1000"/>
                                        <p:tgtEl>
                                          <p:spTgt spid="8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3">
                                            <p:txEl>
                                              <p:pRg st="4" end="4"/>
                                            </p:txEl>
                                          </p:spTgt>
                                        </p:tgtEl>
                                        <p:attrNameLst>
                                          <p:attrName>style.visibility</p:attrName>
                                        </p:attrNameLst>
                                      </p:cBhvr>
                                      <p:to>
                                        <p:strVal val="visible"/>
                                      </p:to>
                                    </p:set>
                                    <p:animEffect transition="in" filter="fade">
                                      <p:cBhvr>
                                        <p:cTn id="27" dur="1000"/>
                                        <p:tgtEl>
                                          <p:spTgt spid="8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75"/>
          <p:cNvSpPr txBox="1">
            <a:spLocks noGrp="1"/>
          </p:cNvSpPr>
          <p:nvPr>
            <p:ph type="title"/>
          </p:nvPr>
        </p:nvSpPr>
        <p:spPr>
          <a:xfrm>
            <a:off x="2898458" y="225701"/>
            <a:ext cx="3123636" cy="7582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Browser</a:t>
            </a:r>
            <a:endParaRPr dirty="0">
              <a:latin typeface="Times New Roman"/>
              <a:ea typeface="Times New Roman"/>
              <a:cs typeface="Times New Roman"/>
              <a:sym typeface="Times New Roman"/>
            </a:endParaRPr>
          </a:p>
        </p:txBody>
      </p:sp>
      <p:sp>
        <p:nvSpPr>
          <p:cNvPr id="822" name="Google Shape;822;p75"/>
          <p:cNvSpPr txBox="1">
            <a:spLocks noGrp="1"/>
          </p:cNvSpPr>
          <p:nvPr>
            <p:ph idx="1"/>
          </p:nvPr>
        </p:nvSpPr>
        <p:spPr>
          <a:xfrm>
            <a:off x="2151540" y="1123000"/>
            <a:ext cx="4953000" cy="3580975"/>
          </a:xfrm>
          <a:prstGeom prst="rect">
            <a:avLst/>
          </a:prstGeom>
          <a:noFill/>
          <a:ln>
            <a:noFill/>
          </a:ln>
        </p:spPr>
        <p:txBody>
          <a:bodyPr spcFirstLastPara="1" wrap="square" lIns="91425" tIns="45700" rIns="91425" bIns="45700" anchor="t" anchorCtr="0">
            <a:noAutofit/>
          </a:bodyPr>
          <a:lstStyle/>
          <a:p>
            <a:pPr marL="342900" lvl="0" indent="-342900" algn="just" rtl="0">
              <a:lnSpc>
                <a:spcPct val="125000"/>
              </a:lnSpc>
              <a:spcBef>
                <a:spcPts val="0"/>
              </a:spcBef>
              <a:spcAft>
                <a:spcPts val="0"/>
              </a:spcAft>
              <a:buClr>
                <a:schemeClr val="dk1"/>
              </a:buClr>
              <a:buSzPts val="1800"/>
              <a:buChar char="•"/>
            </a:pPr>
            <a:r>
              <a:rPr lang="en-US" dirty="0">
                <a:latin typeface="Times New Roman"/>
                <a:ea typeface="Times New Roman"/>
                <a:cs typeface="Times New Roman"/>
                <a:sym typeface="Times New Roman"/>
              </a:rPr>
              <a:t>A web browser is an application program used to request, view and traverse the web pages.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It can display information in the form of text, images, multimedia and more.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We can upload or download files using the browser.</a:t>
            </a:r>
            <a:endParaRPr dirty="0">
              <a:latin typeface="Times New Roman"/>
              <a:ea typeface="Times New Roman"/>
              <a:cs typeface="Times New Roman"/>
              <a:sym typeface="Times New Roman"/>
            </a:endParaRPr>
          </a:p>
        </p:txBody>
      </p:sp>
      <p:sp>
        <p:nvSpPr>
          <p:cNvPr id="828" name="Google Shape;828;p7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51</a:t>
            </a:fld>
            <a:endParaRPr/>
          </a:p>
        </p:txBody>
      </p:sp>
      <p:pic>
        <p:nvPicPr>
          <p:cNvPr id="823" name="Google Shape;823;p75" descr="Image result for chrome logo"/>
          <p:cNvPicPr preferRelativeResize="0"/>
          <p:nvPr/>
        </p:nvPicPr>
        <p:blipFill rotWithShape="1">
          <a:blip r:embed="rId3">
            <a:alphaModFix/>
          </a:blip>
          <a:srcRect/>
          <a:stretch/>
        </p:blipFill>
        <p:spPr>
          <a:xfrm>
            <a:off x="538550" y="4094602"/>
            <a:ext cx="1593657" cy="1195244"/>
          </a:xfrm>
          <a:prstGeom prst="rect">
            <a:avLst/>
          </a:prstGeom>
          <a:noFill/>
          <a:ln>
            <a:noFill/>
          </a:ln>
          <a:effectLst>
            <a:outerShdw blurRad="292100" dist="139700" dir="2700000" algn="tl" rotWithShape="0">
              <a:srgbClr val="333333">
                <a:alpha val="64705"/>
              </a:srgbClr>
            </a:outerShdw>
          </a:effectLst>
        </p:spPr>
      </p:pic>
      <p:pic>
        <p:nvPicPr>
          <p:cNvPr id="824" name="Google Shape;824;p75"/>
          <p:cNvPicPr preferRelativeResize="0"/>
          <p:nvPr/>
        </p:nvPicPr>
        <p:blipFill rotWithShape="1">
          <a:blip r:embed="rId4">
            <a:alphaModFix/>
          </a:blip>
          <a:srcRect/>
          <a:stretch/>
        </p:blipFill>
        <p:spPr>
          <a:xfrm>
            <a:off x="3992051" y="4678852"/>
            <a:ext cx="1271978" cy="1221988"/>
          </a:xfrm>
          <a:prstGeom prst="roundRect">
            <a:avLst>
              <a:gd name="adj" fmla="val 8594"/>
            </a:avLst>
          </a:prstGeom>
          <a:solidFill>
            <a:srgbClr val="ECECEC"/>
          </a:solidFill>
          <a:ln>
            <a:noFill/>
          </a:ln>
          <a:effectLst>
            <a:reflection stA="38000" endPos="28000" dist="5000" dir="5400000" sy="-100000" algn="bl" rotWithShape="0"/>
          </a:effectLst>
        </p:spPr>
      </p:pic>
      <p:pic>
        <p:nvPicPr>
          <p:cNvPr id="825" name="Google Shape;825;p75" descr="Related image"/>
          <p:cNvPicPr preferRelativeResize="0"/>
          <p:nvPr/>
        </p:nvPicPr>
        <p:blipFill rotWithShape="1">
          <a:blip r:embed="rId5">
            <a:alphaModFix/>
          </a:blip>
          <a:srcRect/>
          <a:stretch/>
        </p:blipFill>
        <p:spPr>
          <a:xfrm>
            <a:off x="539935" y="1694269"/>
            <a:ext cx="1237948" cy="928461"/>
          </a:xfrm>
          <a:prstGeom prst="rect">
            <a:avLst/>
          </a:prstGeom>
          <a:noFill/>
          <a:ln>
            <a:noFill/>
          </a:ln>
          <a:effectLst>
            <a:outerShdw blurRad="292100" dist="139700" dir="2700000" algn="tl" rotWithShape="0">
              <a:srgbClr val="333333">
                <a:alpha val="64705"/>
              </a:srgbClr>
            </a:outerShdw>
          </a:effectLst>
        </p:spPr>
      </p:pic>
      <p:pic>
        <p:nvPicPr>
          <p:cNvPr id="826" name="Google Shape;826;p75" descr="Related image"/>
          <p:cNvPicPr preferRelativeResize="0"/>
          <p:nvPr/>
        </p:nvPicPr>
        <p:blipFill rotWithShape="1">
          <a:blip r:embed="rId6">
            <a:alphaModFix/>
          </a:blip>
          <a:srcRect/>
          <a:stretch/>
        </p:blipFill>
        <p:spPr>
          <a:xfrm>
            <a:off x="7478197" y="1694269"/>
            <a:ext cx="1340879" cy="735061"/>
          </a:xfrm>
          <a:prstGeom prst="rect">
            <a:avLst/>
          </a:prstGeom>
          <a:noFill/>
          <a:ln>
            <a:noFill/>
          </a:ln>
          <a:effectLst>
            <a:outerShdw blurRad="292100" dist="139700" dir="2700000" algn="tl" rotWithShape="0">
              <a:srgbClr val="333333">
                <a:alpha val="64705"/>
              </a:srgbClr>
            </a:outerShdw>
          </a:effectLst>
        </p:spPr>
      </p:pic>
      <p:pic>
        <p:nvPicPr>
          <p:cNvPr id="827" name="Google Shape;827;p75" descr="Image result for vivaldi browser logo"/>
          <p:cNvPicPr preferRelativeResize="0"/>
          <p:nvPr/>
        </p:nvPicPr>
        <p:blipFill rotWithShape="1">
          <a:blip r:embed="rId7">
            <a:alphaModFix/>
          </a:blip>
          <a:srcRect/>
          <a:stretch/>
        </p:blipFill>
        <p:spPr>
          <a:xfrm>
            <a:off x="7653337" y="4159637"/>
            <a:ext cx="990600" cy="99060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2">
                                            <p:txEl>
                                              <p:pRg st="0" end="0"/>
                                            </p:txEl>
                                          </p:spTgt>
                                        </p:tgtEl>
                                        <p:attrNameLst>
                                          <p:attrName>style.visibility</p:attrName>
                                        </p:attrNameLst>
                                      </p:cBhvr>
                                      <p:to>
                                        <p:strVal val="visible"/>
                                      </p:to>
                                    </p:set>
                                    <p:animEffect transition="in" filter="fade">
                                      <p:cBhvr>
                                        <p:cTn id="7" dur="1000"/>
                                        <p:tgtEl>
                                          <p:spTgt spid="8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2">
                                            <p:txEl>
                                              <p:pRg st="1" end="1"/>
                                            </p:txEl>
                                          </p:spTgt>
                                        </p:tgtEl>
                                        <p:attrNameLst>
                                          <p:attrName>style.visibility</p:attrName>
                                        </p:attrNameLst>
                                      </p:cBhvr>
                                      <p:to>
                                        <p:strVal val="visible"/>
                                      </p:to>
                                    </p:set>
                                    <p:animEffect transition="in" filter="fade">
                                      <p:cBhvr>
                                        <p:cTn id="12" dur="1000"/>
                                        <p:tgtEl>
                                          <p:spTgt spid="8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2">
                                            <p:txEl>
                                              <p:pRg st="2" end="2"/>
                                            </p:txEl>
                                          </p:spTgt>
                                        </p:tgtEl>
                                        <p:attrNameLst>
                                          <p:attrName>style.visibility</p:attrName>
                                        </p:attrNameLst>
                                      </p:cBhvr>
                                      <p:to>
                                        <p:strVal val="visible"/>
                                      </p:to>
                                    </p:set>
                                    <p:animEffect transition="in" filter="fade">
                                      <p:cBhvr>
                                        <p:cTn id="17" dur="1000"/>
                                        <p:tgtEl>
                                          <p:spTgt spid="8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2"/>
          <p:cNvSpPr txBox="1">
            <a:spLocks noGrp="1"/>
          </p:cNvSpPr>
          <p:nvPr>
            <p:ph type="title"/>
          </p:nvPr>
        </p:nvSpPr>
        <p:spPr>
          <a:xfrm>
            <a:off x="2239277" y="689187"/>
            <a:ext cx="4076700" cy="5424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u="sng">
                <a:solidFill>
                  <a:schemeClr val="hlink"/>
                </a:solidFill>
                <a:latin typeface="Times New Roman"/>
                <a:ea typeface="Times New Roman"/>
                <a:cs typeface="Times New Roman"/>
                <a:sym typeface="Times New Roman"/>
                <a:hlinkClick r:id="rId3"/>
              </a:rPr>
              <a:t>Hyper Text Transfer Protocol</a:t>
            </a:r>
            <a:endParaRPr>
              <a:latin typeface="Times New Roman"/>
              <a:ea typeface="Times New Roman"/>
              <a:cs typeface="Times New Roman"/>
              <a:sym typeface="Times New Roman"/>
            </a:endParaRPr>
          </a:p>
        </p:txBody>
      </p:sp>
      <p:sp>
        <p:nvSpPr>
          <p:cNvPr id="888" name="Google Shape;888;p8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52</a:t>
            </a:fld>
            <a:endParaRPr/>
          </a:p>
        </p:txBody>
      </p:sp>
      <p:pic>
        <p:nvPicPr>
          <p:cNvPr id="885" name="Google Shape;885;p82" descr="Image result for HTTP communication"/>
          <p:cNvPicPr preferRelativeResize="0"/>
          <p:nvPr/>
        </p:nvPicPr>
        <p:blipFill rotWithShape="1">
          <a:blip r:embed="rId4">
            <a:alphaModFix/>
          </a:blip>
          <a:srcRect/>
          <a:stretch/>
        </p:blipFill>
        <p:spPr>
          <a:xfrm>
            <a:off x="381000" y="2521738"/>
            <a:ext cx="8572500" cy="3429000"/>
          </a:xfrm>
          <a:prstGeom prst="rect">
            <a:avLst/>
          </a:prstGeom>
          <a:noFill/>
          <a:ln>
            <a:noFill/>
          </a:ln>
        </p:spPr>
      </p:pic>
      <p:sp>
        <p:nvSpPr>
          <p:cNvPr id="886" name="Google Shape;886;p82"/>
          <p:cNvSpPr txBox="1"/>
          <p:nvPr/>
        </p:nvSpPr>
        <p:spPr>
          <a:xfrm>
            <a:off x="1686519" y="5950738"/>
            <a:ext cx="58471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The Hyper Text Transfer Protocol</a:t>
            </a:r>
            <a:endParaRPr sz="1800" b="1">
              <a:solidFill>
                <a:schemeClr val="dk1"/>
              </a:solidFill>
              <a:latin typeface="Times New Roman"/>
              <a:ea typeface="Times New Roman"/>
              <a:cs typeface="Times New Roman"/>
              <a:sym typeface="Times New Roman"/>
            </a:endParaRPr>
          </a:p>
        </p:txBody>
      </p:sp>
      <p:sp>
        <p:nvSpPr>
          <p:cNvPr id="887" name="Google Shape;887;p82"/>
          <p:cNvSpPr/>
          <p:nvPr/>
        </p:nvSpPr>
        <p:spPr>
          <a:xfrm>
            <a:off x="457200" y="1592250"/>
            <a:ext cx="8305799"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Hyper Text Transfer Protocol or HTTP is the protocol that is used to enable a web browser and a web server to communicate.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5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3"/>
          <p:cNvSpPr txBox="1">
            <a:spLocks noGrp="1"/>
          </p:cNvSpPr>
          <p:nvPr>
            <p:ph type="title"/>
          </p:nvPr>
        </p:nvSpPr>
        <p:spPr>
          <a:xfrm>
            <a:off x="2268640" y="211157"/>
            <a:ext cx="5063920" cy="7582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Times New Roman"/>
              <a:buNone/>
            </a:pPr>
            <a:r>
              <a:rPr lang="en-US" b="1" dirty="0">
                <a:latin typeface="Times New Roman"/>
                <a:ea typeface="Times New Roman"/>
                <a:cs typeface="Times New Roman"/>
                <a:sym typeface="Times New Roman"/>
              </a:rPr>
              <a:t>HTTP  Kitchen Analogy</a:t>
            </a:r>
            <a:endParaRPr b="1" dirty="0"/>
          </a:p>
        </p:txBody>
      </p:sp>
      <p:sp>
        <p:nvSpPr>
          <p:cNvPr id="895" name="Google Shape;895;p83"/>
          <p:cNvSpPr txBox="1">
            <a:spLocks noGrp="1"/>
          </p:cNvSpPr>
          <p:nvPr>
            <p:ph type="body" idx="1"/>
          </p:nvPr>
        </p:nvSpPr>
        <p:spPr>
          <a:xfrm>
            <a:off x="457200" y="1066799"/>
            <a:ext cx="4040188" cy="609601"/>
          </a:xfrm>
          <a:prstGeom prst="rect">
            <a:avLst/>
          </a:prstGeom>
          <a:noFill/>
          <a:ln>
            <a:noFill/>
          </a:ln>
        </p:spPr>
        <p:txBody>
          <a:bodyPr spcFirstLastPara="1" wrap="square" lIns="91425" tIns="45700" rIns="91425" bIns="45700" anchor="ctr" anchorCtr="0">
            <a:normAutofit/>
          </a:bodyPr>
          <a:lstStyle/>
          <a:p>
            <a:pPr marL="0" lvl="0" indent="0" algn="ctr" rtl="0">
              <a:lnSpc>
                <a:spcPct val="125000"/>
              </a:lnSpc>
              <a:spcBef>
                <a:spcPts val="0"/>
              </a:spcBef>
              <a:spcAft>
                <a:spcPts val="0"/>
              </a:spcAft>
              <a:buClr>
                <a:schemeClr val="dk1"/>
              </a:buClr>
              <a:buSzPts val="1800"/>
              <a:buNone/>
            </a:pPr>
            <a:r>
              <a:rPr lang="en-US">
                <a:latin typeface="Times New Roman"/>
                <a:ea typeface="Times New Roman"/>
                <a:cs typeface="Times New Roman"/>
                <a:sym typeface="Times New Roman"/>
              </a:rPr>
              <a:t>Hyper Text Transfer Protocol</a:t>
            </a:r>
            <a:endParaRPr sz="1400">
              <a:latin typeface="Times New Roman"/>
              <a:ea typeface="Times New Roman"/>
              <a:cs typeface="Times New Roman"/>
              <a:sym typeface="Times New Roman"/>
            </a:endParaRPr>
          </a:p>
        </p:txBody>
      </p:sp>
      <p:sp>
        <p:nvSpPr>
          <p:cNvPr id="897" name="Google Shape;897;p83"/>
          <p:cNvSpPr txBox="1">
            <a:spLocks noGrp="1"/>
          </p:cNvSpPr>
          <p:nvPr>
            <p:ph sz="half" idx="2"/>
          </p:nvPr>
        </p:nvSpPr>
        <p:spPr>
          <a:xfrm>
            <a:off x="4645025" y="1066799"/>
            <a:ext cx="4346575" cy="609601"/>
          </a:xfrm>
          <a:prstGeom prst="rect">
            <a:avLst/>
          </a:prstGeom>
          <a:noFill/>
          <a:ln>
            <a:noFill/>
          </a:ln>
        </p:spPr>
        <p:txBody>
          <a:bodyPr spcFirstLastPara="1" wrap="square" lIns="91425" tIns="45700" rIns="91425" bIns="45700" anchor="ctr" anchorCtr="0">
            <a:noAutofit/>
          </a:bodyPr>
          <a:lstStyle/>
          <a:p>
            <a:pPr marL="0" lvl="0" indent="0" algn="ctr" rtl="0">
              <a:lnSpc>
                <a:spcPct val="125000"/>
              </a:lnSpc>
              <a:spcBef>
                <a:spcPts val="0"/>
              </a:spcBef>
              <a:spcAft>
                <a:spcPts val="0"/>
              </a:spcAft>
              <a:buClr>
                <a:schemeClr val="dk1"/>
              </a:buClr>
              <a:buSzPts val="1800"/>
              <a:buNone/>
            </a:pPr>
            <a:r>
              <a:rPr lang="en-US">
                <a:latin typeface="Times New Roman"/>
                <a:ea typeface="Times New Roman"/>
                <a:cs typeface="Times New Roman"/>
                <a:sym typeface="Times New Roman"/>
              </a:rPr>
              <a:t>Eating in a Restaurant</a:t>
            </a:r>
            <a:endParaRPr>
              <a:latin typeface="Times New Roman"/>
              <a:ea typeface="Times New Roman"/>
              <a:cs typeface="Times New Roman"/>
              <a:sym typeface="Times New Roman"/>
            </a:endParaRPr>
          </a:p>
        </p:txBody>
      </p:sp>
      <p:sp>
        <p:nvSpPr>
          <p:cNvPr id="896" name="Google Shape;896;p83"/>
          <p:cNvSpPr txBox="1">
            <a:spLocks noGrp="1"/>
          </p:cNvSpPr>
          <p:nvPr>
            <p:ph type="body" sz="quarter" idx="3"/>
          </p:nvPr>
        </p:nvSpPr>
        <p:spPr>
          <a:xfrm>
            <a:off x="89210" y="1630363"/>
            <a:ext cx="4408178" cy="4922837"/>
          </a:xfrm>
          <a:prstGeom prst="rect">
            <a:avLst/>
          </a:prstGeom>
          <a:noFill/>
          <a:ln>
            <a:noFill/>
          </a:ln>
        </p:spPr>
        <p:txBody>
          <a:bodyPr spcFirstLastPara="1" wrap="square" lIns="91425" tIns="45700" rIns="91425" bIns="45700" anchor="t" anchorCtr="0">
            <a:normAutofit lnSpcReduction="10000"/>
          </a:bodyPr>
          <a:lstStyle/>
          <a:p>
            <a:pPr marL="385763" lvl="0" indent="-385763" algn="just" rtl="0">
              <a:lnSpc>
                <a:spcPct val="125000"/>
              </a:lnSpc>
              <a:spcBef>
                <a:spcPts val="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Suppose I want to access a web page like </a:t>
            </a:r>
            <a:r>
              <a:rPr lang="en-US" b="1" i="1">
                <a:solidFill>
                  <a:srgbClr val="C00000"/>
                </a:solidFill>
                <a:latin typeface="Times New Roman"/>
                <a:ea typeface="Times New Roman"/>
                <a:cs typeface="Times New Roman"/>
                <a:sym typeface="Times New Roman"/>
              </a:rPr>
              <a:t>www.example.com/myvideos/vid1</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The HTTP protocol uses the URL to identify the server, it makes a connection and sends the request to the server and terminates the connection. </a:t>
            </a:r>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The server receives the request and checks if the requested resource is available, if so it reestablishes the connection with the client and sends the response.  </a:t>
            </a:r>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The browser can make multiple requests and each request is processed independent of the previous requests.</a:t>
            </a:r>
            <a:endParaRPr>
              <a:latin typeface="Times New Roman"/>
              <a:ea typeface="Times New Roman"/>
              <a:cs typeface="Times New Roman"/>
              <a:sym typeface="Times New Roman"/>
            </a:endParaRPr>
          </a:p>
        </p:txBody>
      </p:sp>
      <p:sp>
        <p:nvSpPr>
          <p:cNvPr id="898" name="Google Shape;898;p83"/>
          <p:cNvSpPr txBox="1">
            <a:spLocks noGrp="1"/>
          </p:cNvSpPr>
          <p:nvPr>
            <p:ph sz="quarter" idx="4"/>
          </p:nvPr>
        </p:nvSpPr>
        <p:spPr>
          <a:xfrm>
            <a:off x="4645025" y="1630363"/>
            <a:ext cx="4346575" cy="4922837"/>
          </a:xfrm>
          <a:prstGeom prst="rect">
            <a:avLst/>
          </a:prstGeom>
          <a:noFill/>
          <a:ln>
            <a:noFill/>
          </a:ln>
        </p:spPr>
        <p:txBody>
          <a:bodyPr spcFirstLastPara="1" wrap="square" lIns="91425" tIns="45700" rIns="91425" bIns="45700" anchor="t" anchorCtr="0">
            <a:normAutofit fontScale="92500" lnSpcReduction="20000"/>
          </a:bodyPr>
          <a:lstStyle/>
          <a:p>
            <a:pPr marL="385763" lvl="0" indent="-385763" algn="just" rtl="0">
              <a:lnSpc>
                <a:spcPct val="125000"/>
              </a:lnSpc>
              <a:spcBef>
                <a:spcPts val="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The first thing you need to do is find the restaurant you want to eat from.</a:t>
            </a:r>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Once in the restaurant you would send an order to the kitchen for whatever you like to eat. </a:t>
            </a:r>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The kitchen checks to see if the ordered item is available, if yes it is delivered to you on your table. </a:t>
            </a:r>
            <a:endParaRPr/>
          </a:p>
          <a:p>
            <a:pPr marL="385763" lvl="0" indent="-271463" algn="just" rtl="0">
              <a:lnSpc>
                <a:spcPct val="125000"/>
              </a:lnSpc>
              <a:spcBef>
                <a:spcPts val="600"/>
              </a:spcBef>
              <a:spcAft>
                <a:spcPts val="0"/>
              </a:spcAft>
              <a:buClr>
                <a:schemeClr val="dk1"/>
              </a:buClr>
              <a:buSzPts val="1800"/>
              <a:buFont typeface="Calibri"/>
              <a:buNone/>
            </a:pPr>
            <a:endParaRPr>
              <a:latin typeface="Times New Roman"/>
              <a:ea typeface="Times New Roman"/>
              <a:cs typeface="Times New Roman"/>
              <a:sym typeface="Times New Roman"/>
            </a:endParaRPr>
          </a:p>
          <a:p>
            <a:pPr marL="385763" lvl="0" indent="-385763" algn="just" rtl="0">
              <a:lnSpc>
                <a:spcPct val="125000"/>
              </a:lnSpc>
              <a:spcBef>
                <a:spcPts val="600"/>
              </a:spcBef>
              <a:spcAft>
                <a:spcPts val="0"/>
              </a:spcAft>
              <a:buClr>
                <a:schemeClr val="dk1"/>
              </a:buClr>
              <a:buSzPts val="1800"/>
              <a:buFont typeface="Calibri"/>
              <a:buAutoNum type="arabicPeriod"/>
            </a:pPr>
            <a:r>
              <a:rPr lang="en-US">
                <a:latin typeface="Times New Roman"/>
                <a:ea typeface="Times New Roman"/>
                <a:cs typeface="Times New Roman"/>
                <a:sym typeface="Times New Roman"/>
              </a:rPr>
              <a:t>You can make multiple orders while in the restaurant and the kitchen while processing a given order does not keep in mind what your previous orders were. </a:t>
            </a:r>
            <a:endParaRPr/>
          </a:p>
        </p:txBody>
      </p:sp>
      <p:sp>
        <p:nvSpPr>
          <p:cNvPr id="899" name="Google Shape;899;p8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8">
                                            <p:txEl>
                                              <p:pRg st="0" end="0"/>
                                            </p:txEl>
                                          </p:spTgt>
                                        </p:tgtEl>
                                        <p:attrNameLst>
                                          <p:attrName>style.visibility</p:attrName>
                                        </p:attrNameLst>
                                      </p:cBhvr>
                                      <p:to>
                                        <p:strVal val="visible"/>
                                      </p:to>
                                    </p:set>
                                    <p:animEffect transition="in" filter="fade">
                                      <p:cBhvr>
                                        <p:cTn id="7" dur="1000"/>
                                        <p:tgtEl>
                                          <p:spTgt spid="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8">
                                            <p:txEl>
                                              <p:pRg st="1" end="1"/>
                                            </p:txEl>
                                          </p:spTgt>
                                        </p:tgtEl>
                                        <p:attrNameLst>
                                          <p:attrName>style.visibility</p:attrName>
                                        </p:attrNameLst>
                                      </p:cBhvr>
                                      <p:to>
                                        <p:strVal val="visible"/>
                                      </p:to>
                                    </p:set>
                                    <p:animEffect transition="in" filter="fade">
                                      <p:cBhvr>
                                        <p:cTn id="12" dur="1000"/>
                                        <p:tgtEl>
                                          <p:spTgt spid="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8">
                                            <p:txEl>
                                              <p:pRg st="2" end="2"/>
                                            </p:txEl>
                                          </p:spTgt>
                                        </p:tgtEl>
                                        <p:attrNameLst>
                                          <p:attrName>style.visibility</p:attrName>
                                        </p:attrNameLst>
                                      </p:cBhvr>
                                      <p:to>
                                        <p:strVal val="visible"/>
                                      </p:to>
                                    </p:set>
                                    <p:animEffect transition="in" filter="fade">
                                      <p:cBhvr>
                                        <p:cTn id="17" dur="1000"/>
                                        <p:tgtEl>
                                          <p:spTgt spid="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8">
                                            <p:txEl>
                                              <p:pRg st="3" end="3"/>
                                            </p:txEl>
                                          </p:spTgt>
                                        </p:tgtEl>
                                        <p:attrNameLst>
                                          <p:attrName>style.visibility</p:attrName>
                                        </p:attrNameLst>
                                      </p:cBhvr>
                                      <p:to>
                                        <p:strVal val="visible"/>
                                      </p:to>
                                    </p:set>
                                    <p:animEffect transition="in" filter="fade">
                                      <p:cBhvr>
                                        <p:cTn id="22" dur="1000"/>
                                        <p:tgtEl>
                                          <p:spTgt spid="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98">
                                            <p:txEl>
                                              <p:pRg st="4" end="4"/>
                                            </p:txEl>
                                          </p:spTgt>
                                        </p:tgtEl>
                                        <p:attrNameLst>
                                          <p:attrName>style.visibility</p:attrName>
                                        </p:attrNameLst>
                                      </p:cBhvr>
                                      <p:to>
                                        <p:strVal val="visible"/>
                                      </p:to>
                                    </p:set>
                                    <p:animEffect transition="in" filter="fade">
                                      <p:cBhvr>
                                        <p:cTn id="27" dur="1000"/>
                                        <p:tgtEl>
                                          <p:spTgt spid="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6">
                                            <p:txEl>
                                              <p:pRg st="0" end="0"/>
                                            </p:txEl>
                                          </p:spTgt>
                                        </p:tgtEl>
                                        <p:attrNameLst>
                                          <p:attrName>style.visibility</p:attrName>
                                        </p:attrNameLst>
                                      </p:cBhvr>
                                      <p:to>
                                        <p:strVal val="visible"/>
                                      </p:to>
                                    </p:set>
                                    <p:animEffect transition="in" filter="fade">
                                      <p:cBhvr>
                                        <p:cTn id="32" dur="1000"/>
                                        <p:tgtEl>
                                          <p:spTgt spid="89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96">
                                            <p:txEl>
                                              <p:pRg st="1" end="1"/>
                                            </p:txEl>
                                          </p:spTgt>
                                        </p:tgtEl>
                                        <p:attrNameLst>
                                          <p:attrName>style.visibility</p:attrName>
                                        </p:attrNameLst>
                                      </p:cBhvr>
                                      <p:to>
                                        <p:strVal val="visible"/>
                                      </p:to>
                                    </p:set>
                                    <p:animEffect transition="in" filter="fade">
                                      <p:cBhvr>
                                        <p:cTn id="37" dur="1000"/>
                                        <p:tgtEl>
                                          <p:spTgt spid="89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96">
                                            <p:txEl>
                                              <p:pRg st="2" end="2"/>
                                            </p:txEl>
                                          </p:spTgt>
                                        </p:tgtEl>
                                        <p:attrNameLst>
                                          <p:attrName>style.visibility</p:attrName>
                                        </p:attrNameLst>
                                      </p:cBhvr>
                                      <p:to>
                                        <p:strVal val="visible"/>
                                      </p:to>
                                    </p:set>
                                    <p:animEffect transition="in" filter="fade">
                                      <p:cBhvr>
                                        <p:cTn id="42" dur="1000"/>
                                        <p:tgtEl>
                                          <p:spTgt spid="89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6">
                                            <p:txEl>
                                              <p:pRg st="3" end="3"/>
                                            </p:txEl>
                                          </p:spTgt>
                                        </p:tgtEl>
                                        <p:attrNameLst>
                                          <p:attrName>style.visibility</p:attrName>
                                        </p:attrNameLst>
                                      </p:cBhvr>
                                      <p:to>
                                        <p:strVal val="visible"/>
                                      </p:to>
                                    </p:set>
                                    <p:animEffect transition="in" filter="fade">
                                      <p:cBhvr>
                                        <p:cTn id="47" dur="1000"/>
                                        <p:tgtEl>
                                          <p:spTgt spid="8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84"/>
          <p:cNvSpPr txBox="1">
            <a:spLocks noGrp="1"/>
          </p:cNvSpPr>
          <p:nvPr>
            <p:ph type="title"/>
          </p:nvPr>
        </p:nvSpPr>
        <p:spPr>
          <a:xfrm>
            <a:off x="2208761" y="366921"/>
            <a:ext cx="4642073" cy="75828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HTTP Client-Server Model</a:t>
            </a:r>
            <a:endParaRPr dirty="0">
              <a:latin typeface="Times New Roman"/>
              <a:ea typeface="Times New Roman"/>
              <a:cs typeface="Times New Roman"/>
              <a:sym typeface="Times New Roman"/>
            </a:endParaRPr>
          </a:p>
        </p:txBody>
      </p:sp>
      <p:sp>
        <p:nvSpPr>
          <p:cNvPr id="914" name="Google Shape;914;p8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54</a:t>
            </a:fld>
            <a:endParaRPr/>
          </a:p>
        </p:txBody>
      </p:sp>
      <p:grpSp>
        <p:nvGrpSpPr>
          <p:cNvPr id="907" name="Google Shape;907;p84"/>
          <p:cNvGrpSpPr/>
          <p:nvPr/>
        </p:nvGrpSpPr>
        <p:grpSpPr>
          <a:xfrm>
            <a:off x="1100797" y="1651262"/>
            <a:ext cx="6858000" cy="3381553"/>
            <a:chOff x="419100" y="352425"/>
            <a:chExt cx="4713900" cy="1600200"/>
          </a:xfrm>
        </p:grpSpPr>
        <p:sp>
          <p:nvSpPr>
            <p:cNvPr id="908" name="Google Shape;908;p84"/>
            <p:cNvSpPr/>
            <p:nvPr/>
          </p:nvSpPr>
          <p:spPr>
            <a:xfrm>
              <a:off x="419100" y="523875"/>
              <a:ext cx="1562100" cy="1323975"/>
            </a:xfrm>
            <a:prstGeom prst="rect">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US" sz="2000" b="1">
                  <a:solidFill>
                    <a:schemeClr val="dk1"/>
                  </a:solidFill>
                  <a:latin typeface="Times New Roman"/>
                  <a:ea typeface="Times New Roman"/>
                  <a:cs typeface="Times New Roman"/>
                  <a:sym typeface="Times New Roman"/>
                </a:rPr>
                <a:t>Client</a:t>
              </a:r>
              <a:endParaRPr sz="2000">
                <a:solidFill>
                  <a:schemeClr val="dk1"/>
                </a:solidFill>
                <a:latin typeface="Times New Roman"/>
                <a:ea typeface="Times New Roman"/>
                <a:cs typeface="Times New Roman"/>
                <a:sym typeface="Times New Roman"/>
              </a:endParaRPr>
            </a:p>
          </p:txBody>
        </p:sp>
        <p:sp>
          <p:nvSpPr>
            <p:cNvPr id="909" name="Google Shape;909;p84"/>
            <p:cNvSpPr/>
            <p:nvPr/>
          </p:nvSpPr>
          <p:spPr>
            <a:xfrm>
              <a:off x="3570900" y="514350"/>
              <a:ext cx="1562100" cy="1323975"/>
            </a:xfrm>
            <a:prstGeom prst="rect">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US" sz="2000" b="1" dirty="0">
                  <a:solidFill>
                    <a:schemeClr val="dk1"/>
                  </a:solidFill>
                  <a:latin typeface="Times New Roman"/>
                  <a:ea typeface="Times New Roman"/>
                  <a:cs typeface="Times New Roman"/>
                  <a:sym typeface="Times New Roman"/>
                </a:rPr>
                <a:t>Server</a:t>
              </a:r>
              <a:endParaRPr sz="2000" dirty="0">
                <a:solidFill>
                  <a:schemeClr val="dk1"/>
                </a:solidFill>
                <a:latin typeface="Times New Roman"/>
                <a:ea typeface="Times New Roman"/>
                <a:cs typeface="Times New Roman"/>
                <a:sym typeface="Times New Roman"/>
              </a:endParaRPr>
            </a:p>
          </p:txBody>
        </p:sp>
        <p:cxnSp>
          <p:nvCxnSpPr>
            <p:cNvPr id="910" name="Google Shape;910;p84"/>
            <p:cNvCxnSpPr/>
            <p:nvPr/>
          </p:nvCxnSpPr>
          <p:spPr>
            <a:xfrm rot="10800000" flipH="1">
              <a:off x="2000250" y="771525"/>
              <a:ext cx="1570650" cy="9525"/>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911" name="Google Shape;911;p84"/>
            <p:cNvCxnSpPr/>
            <p:nvPr/>
          </p:nvCxnSpPr>
          <p:spPr>
            <a:xfrm flipH="1">
              <a:off x="1962150" y="1504950"/>
              <a:ext cx="1608750" cy="28575"/>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
          <p:nvSpPr>
            <p:cNvPr id="912" name="Google Shape;912;p84"/>
            <p:cNvSpPr txBox="1"/>
            <p:nvPr/>
          </p:nvSpPr>
          <p:spPr>
            <a:xfrm>
              <a:off x="2162175" y="352425"/>
              <a:ext cx="1285875" cy="295275"/>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7000"/>
                </a:lnSpc>
                <a:spcBef>
                  <a:spcPts val="0"/>
                </a:spcBef>
                <a:spcAft>
                  <a:spcPts val="0"/>
                </a:spcAft>
                <a:buNone/>
              </a:pPr>
              <a:r>
                <a:rPr lang="en-US" sz="2000">
                  <a:solidFill>
                    <a:schemeClr val="dk1"/>
                  </a:solidFill>
                  <a:latin typeface="Times New Roman"/>
                  <a:ea typeface="Times New Roman"/>
                  <a:cs typeface="Times New Roman"/>
                  <a:sym typeface="Times New Roman"/>
                </a:rPr>
                <a:t>HTTP Request</a:t>
              </a:r>
              <a:endParaRPr/>
            </a:p>
          </p:txBody>
        </p:sp>
        <p:sp>
          <p:nvSpPr>
            <p:cNvPr id="913" name="Google Shape;913;p84"/>
            <p:cNvSpPr txBox="1"/>
            <p:nvPr/>
          </p:nvSpPr>
          <p:spPr>
            <a:xfrm>
              <a:off x="2152650" y="1628775"/>
              <a:ext cx="1276350" cy="32385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7000"/>
                </a:lnSpc>
                <a:spcBef>
                  <a:spcPts val="0"/>
                </a:spcBef>
                <a:spcAft>
                  <a:spcPts val="0"/>
                </a:spcAft>
                <a:buNone/>
              </a:pPr>
              <a:r>
                <a:rPr lang="en-US" sz="2000">
                  <a:solidFill>
                    <a:schemeClr val="dk1"/>
                  </a:solidFill>
                  <a:latin typeface="Times New Roman"/>
                  <a:ea typeface="Times New Roman"/>
                  <a:cs typeface="Times New Roman"/>
                  <a:sym typeface="Times New Roman"/>
                </a:rPr>
                <a:t>HTTP Response</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5"/>
          <p:cNvSpPr txBox="1">
            <a:spLocks noGrp="1"/>
          </p:cNvSpPr>
          <p:nvPr>
            <p:ph type="title"/>
          </p:nvPr>
        </p:nvSpPr>
        <p:spPr>
          <a:xfrm>
            <a:off x="876300" y="284025"/>
            <a:ext cx="7391400" cy="79068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HTTP MIME(Multipurpose Internet Mail Extensions) Types</a:t>
            </a:r>
            <a:endParaRPr>
              <a:latin typeface="Times New Roman"/>
              <a:ea typeface="Times New Roman"/>
              <a:cs typeface="Times New Roman"/>
              <a:sym typeface="Times New Roman"/>
            </a:endParaRPr>
          </a:p>
        </p:txBody>
      </p:sp>
      <p:sp>
        <p:nvSpPr>
          <p:cNvPr id="923" name="Google Shape;923;p8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55</a:t>
            </a:fld>
            <a:endParaRPr/>
          </a:p>
        </p:txBody>
      </p:sp>
      <p:graphicFrame>
        <p:nvGraphicFramePr>
          <p:cNvPr id="922" name="Google Shape;922;p85"/>
          <p:cNvGraphicFramePr/>
          <p:nvPr/>
        </p:nvGraphicFramePr>
        <p:xfrm>
          <a:off x="152400" y="1600199"/>
          <a:ext cx="8839200" cy="4495850"/>
        </p:xfrm>
        <a:graphic>
          <a:graphicData uri="http://schemas.openxmlformats.org/drawingml/2006/table">
            <a:tbl>
              <a:tblPr firstRow="1" firstCol="1" bandRow="1">
                <a:noFill/>
                <a:tableStyleId>{C739C8A4-F4A1-4BD3-876B-D394654EDFD2}</a:tableStyleId>
              </a:tblPr>
              <a:tblGrid>
                <a:gridCol w="4517325"/>
                <a:gridCol w="4321875"/>
              </a:tblGrid>
              <a:tr h="457200">
                <a:tc>
                  <a:txBody>
                    <a:bodyPr/>
                    <a:lstStyle/>
                    <a:p>
                      <a:pPr marL="0" marR="0" lvl="0" indent="0" algn="ctr" rtl="0">
                        <a:lnSpc>
                          <a:spcPct val="107000"/>
                        </a:lnSpc>
                        <a:spcBef>
                          <a:spcPts val="0"/>
                        </a:spcBef>
                        <a:spcAft>
                          <a:spcPts val="0"/>
                        </a:spcAft>
                        <a:buNone/>
                      </a:pPr>
                      <a:r>
                        <a:rPr lang="en-US" sz="1800" b="1" u="none" strike="noStrike" cap="none">
                          <a:latin typeface="Times New Roman"/>
                          <a:ea typeface="Times New Roman"/>
                          <a:cs typeface="Times New Roman"/>
                          <a:sym typeface="Times New Roman"/>
                        </a:rPr>
                        <a:t>Document </a:t>
                      </a:r>
                      <a:endParaRPr sz="1800" b="1"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lnSpc>
                          <a:spcPct val="107000"/>
                        </a:lnSpc>
                        <a:spcBef>
                          <a:spcPts val="0"/>
                        </a:spcBef>
                        <a:spcAft>
                          <a:spcPts val="0"/>
                        </a:spcAft>
                        <a:buNone/>
                      </a:pPr>
                      <a:r>
                        <a:rPr lang="en-US" sz="1800" b="1" u="none" strike="noStrike" cap="none">
                          <a:latin typeface="Times New Roman"/>
                          <a:ea typeface="Times New Roman"/>
                          <a:cs typeface="Times New Roman"/>
                          <a:sym typeface="Times New Roman"/>
                        </a:rPr>
                        <a:t>MIME type</a:t>
                      </a:r>
                      <a:endParaRPr sz="1800" b="1" u="none" strike="noStrike" cap="none">
                        <a:latin typeface="Times New Roman"/>
                        <a:ea typeface="Times New Roman"/>
                        <a:cs typeface="Times New Roman"/>
                        <a:sym typeface="Times New Roman"/>
                      </a:endParaRPr>
                    </a:p>
                  </a:txBody>
                  <a:tcPr marL="51425" marR="51425" marT="0" marB="0"/>
                </a:tc>
              </a:tr>
              <a:tr h="6702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HTML formatted text document</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text/html</a:t>
                      </a:r>
                      <a:endParaRPr sz="1800" b="1" i="1" u="none" strike="noStrike" cap="none">
                        <a:latin typeface="Times New Roman"/>
                        <a:ea typeface="Times New Roman"/>
                        <a:cs typeface="Times New Roman"/>
                        <a:sym typeface="Times New Roman"/>
                      </a:endParaRPr>
                    </a:p>
                  </a:txBody>
                  <a:tcPr marL="51425" marR="51425" marT="0" marB="0"/>
                </a:tc>
              </a:tr>
              <a:tr h="6702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Plain ASCII text document</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text/plain</a:t>
                      </a:r>
                      <a:endParaRPr sz="1800" b="1" i="1" u="none" strike="noStrike" cap="none">
                        <a:latin typeface="Times New Roman"/>
                        <a:ea typeface="Times New Roman"/>
                        <a:cs typeface="Times New Roman"/>
                        <a:sym typeface="Times New Roman"/>
                      </a:endParaRPr>
                    </a:p>
                  </a:txBody>
                  <a:tcPr marL="51425" marR="51425" marT="0" marB="0"/>
                </a:tc>
              </a:tr>
              <a:tr h="7021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JPEG version</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image/jpeg</a:t>
                      </a:r>
                      <a:endParaRPr sz="1800" b="1" i="1" u="none" strike="noStrike" cap="none">
                        <a:latin typeface="Times New Roman"/>
                        <a:ea typeface="Times New Roman"/>
                        <a:cs typeface="Times New Roman"/>
                        <a:sym typeface="Times New Roman"/>
                      </a:endParaRPr>
                    </a:p>
                  </a:txBody>
                  <a:tcPr marL="51425" marR="51425" marT="0" marB="0"/>
                </a:tc>
              </a:tr>
              <a:tr h="6702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GIF format</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image/gif</a:t>
                      </a:r>
                      <a:endParaRPr sz="1800" b="1" i="1" u="none" strike="noStrike" cap="none">
                        <a:latin typeface="Times New Roman"/>
                        <a:ea typeface="Times New Roman"/>
                        <a:cs typeface="Times New Roman"/>
                        <a:sym typeface="Times New Roman"/>
                      </a:endParaRPr>
                    </a:p>
                  </a:txBody>
                  <a:tcPr marL="51425" marR="51425" marT="0" marB="0"/>
                </a:tc>
              </a:tr>
              <a:tr h="6702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Apple quick time movie</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video/quicktime</a:t>
                      </a:r>
                      <a:endParaRPr sz="1800" b="1" i="1" u="none" strike="noStrike" cap="none">
                        <a:latin typeface="Times New Roman"/>
                        <a:ea typeface="Times New Roman"/>
                        <a:cs typeface="Times New Roman"/>
                        <a:sym typeface="Times New Roman"/>
                      </a:endParaRPr>
                    </a:p>
                  </a:txBody>
                  <a:tcPr marL="51425" marR="51425" marT="0" marB="0"/>
                </a:tc>
              </a:tr>
              <a:tr h="655375">
                <a:tc>
                  <a:txBody>
                    <a:bodyPr/>
                    <a:lstStyle/>
                    <a:p>
                      <a:pPr marL="0" marR="0" lvl="0" indent="0" algn="l" rtl="0">
                        <a:lnSpc>
                          <a:spcPct val="107000"/>
                        </a:lnSpc>
                        <a:spcBef>
                          <a:spcPts val="0"/>
                        </a:spcBef>
                        <a:spcAft>
                          <a:spcPts val="0"/>
                        </a:spcAft>
                        <a:buNone/>
                      </a:pPr>
                      <a:r>
                        <a:rPr lang="en-US" sz="1800" b="0" u="none" strike="noStrike" cap="none">
                          <a:latin typeface="Times New Roman"/>
                          <a:ea typeface="Times New Roman"/>
                          <a:cs typeface="Times New Roman"/>
                          <a:sym typeface="Times New Roman"/>
                        </a:rPr>
                        <a:t>Microsoft power point presentation</a:t>
                      </a:r>
                      <a:endParaRPr sz="18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lnSpc>
                          <a:spcPct val="107000"/>
                        </a:lnSpc>
                        <a:spcBef>
                          <a:spcPts val="0"/>
                        </a:spcBef>
                        <a:spcAft>
                          <a:spcPts val="0"/>
                        </a:spcAft>
                        <a:buNone/>
                      </a:pPr>
                      <a:r>
                        <a:rPr lang="en-US" sz="1800" b="1" i="1" u="none" strike="noStrike" cap="none">
                          <a:latin typeface="Times New Roman"/>
                          <a:ea typeface="Times New Roman"/>
                          <a:cs typeface="Times New Roman"/>
                          <a:sym typeface="Times New Roman"/>
                        </a:rPr>
                        <a:t>application/vnd.ms-powerpoint</a:t>
                      </a:r>
                      <a:endParaRPr sz="1800" b="1" i="1" u="none" strike="noStrike" cap="none">
                        <a:latin typeface="Times New Roman"/>
                        <a:ea typeface="Times New Roman"/>
                        <a:cs typeface="Times New Roman"/>
                        <a:sym typeface="Times New Roman"/>
                      </a:endParaRPr>
                    </a:p>
                  </a:txBody>
                  <a:tcPr marL="51425" marR="51425"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6"/>
          <p:cNvSpPr txBox="1">
            <a:spLocks noGrp="1"/>
          </p:cNvSpPr>
          <p:nvPr>
            <p:ph type="title"/>
          </p:nvPr>
        </p:nvSpPr>
        <p:spPr>
          <a:xfrm>
            <a:off x="2448495" y="382799"/>
            <a:ext cx="3687779" cy="51179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HTTP Transaction</a:t>
            </a:r>
            <a:endParaRPr dirty="0">
              <a:latin typeface="Times New Roman"/>
              <a:ea typeface="Times New Roman"/>
              <a:cs typeface="Times New Roman"/>
              <a:sym typeface="Times New Roman"/>
            </a:endParaRPr>
          </a:p>
        </p:txBody>
      </p:sp>
      <p:sp>
        <p:nvSpPr>
          <p:cNvPr id="947" name="Google Shape;947;p8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56</a:t>
            </a:fld>
            <a:endParaRPr/>
          </a:p>
        </p:txBody>
      </p:sp>
      <p:grpSp>
        <p:nvGrpSpPr>
          <p:cNvPr id="931" name="Google Shape;931;p86"/>
          <p:cNvGrpSpPr/>
          <p:nvPr/>
        </p:nvGrpSpPr>
        <p:grpSpPr>
          <a:xfrm>
            <a:off x="304801" y="1094349"/>
            <a:ext cx="8686799" cy="4343400"/>
            <a:chOff x="0" y="0"/>
            <a:chExt cx="6743700" cy="3200400"/>
          </a:xfrm>
        </p:grpSpPr>
        <p:sp>
          <p:nvSpPr>
            <p:cNvPr id="932" name="Google Shape;932;p86"/>
            <p:cNvSpPr/>
            <p:nvPr/>
          </p:nvSpPr>
          <p:spPr>
            <a:xfrm>
              <a:off x="0" y="0"/>
              <a:ext cx="67437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86"/>
            <p:cNvGrpSpPr/>
            <p:nvPr/>
          </p:nvGrpSpPr>
          <p:grpSpPr>
            <a:xfrm>
              <a:off x="85725" y="228600"/>
              <a:ext cx="6456679" cy="2667000"/>
              <a:chOff x="278470" y="257175"/>
              <a:chExt cx="6456679" cy="2667000"/>
            </a:xfrm>
          </p:grpSpPr>
          <p:grpSp>
            <p:nvGrpSpPr>
              <p:cNvPr id="934" name="Google Shape;934;p86"/>
              <p:cNvGrpSpPr/>
              <p:nvPr/>
            </p:nvGrpSpPr>
            <p:grpSpPr>
              <a:xfrm>
                <a:off x="278470" y="257175"/>
                <a:ext cx="5580675" cy="2667000"/>
                <a:chOff x="400050" y="257175"/>
                <a:chExt cx="5580675" cy="2667000"/>
              </a:xfrm>
            </p:grpSpPr>
            <p:sp>
              <p:nvSpPr>
                <p:cNvPr id="935" name="Google Shape;935;p86"/>
                <p:cNvSpPr/>
                <p:nvPr/>
              </p:nvSpPr>
              <p:spPr>
                <a:xfrm>
                  <a:off x="400050" y="257175"/>
                  <a:ext cx="2705100" cy="43815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7000"/>
                    </a:lnSpc>
                    <a:spcBef>
                      <a:spcPts val="0"/>
                    </a:spcBef>
                    <a:spcAft>
                      <a:spcPts val="0"/>
                    </a:spcAft>
                    <a:buNone/>
                  </a:pPr>
                  <a:r>
                    <a:rPr lang="en-US" sz="1800" b="1" i="1">
                      <a:solidFill>
                        <a:schemeClr val="dk1"/>
                      </a:solidFill>
                      <a:latin typeface="Times New Roman"/>
                      <a:ea typeface="Times New Roman"/>
                      <a:cs typeface="Times New Roman"/>
                      <a:sym typeface="Times New Roman"/>
                    </a:rPr>
                    <a:t>Method	URI	HTTP version</a:t>
                  </a:r>
                  <a:endParaRPr sz="1800">
                    <a:solidFill>
                      <a:schemeClr val="dk1"/>
                    </a:solidFill>
                    <a:latin typeface="Times New Roman"/>
                    <a:ea typeface="Times New Roman"/>
                    <a:cs typeface="Times New Roman"/>
                    <a:sym typeface="Times New Roman"/>
                  </a:endParaRPr>
                </a:p>
              </p:txBody>
            </p:sp>
            <p:sp>
              <p:nvSpPr>
                <p:cNvPr id="936" name="Google Shape;936;p86"/>
                <p:cNvSpPr/>
                <p:nvPr/>
              </p:nvSpPr>
              <p:spPr>
                <a:xfrm>
                  <a:off x="400050" y="695326"/>
                  <a:ext cx="2705100" cy="9525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7000"/>
                    </a:lnSpc>
                    <a:spcBef>
                      <a:spcPts val="0"/>
                    </a:spcBef>
                    <a:spcAft>
                      <a:spcPts val="0"/>
                    </a:spcAft>
                    <a:buNone/>
                  </a:pPr>
                  <a:r>
                    <a:rPr lang="en-US" sz="1800" b="1" i="1">
                      <a:solidFill>
                        <a:schemeClr val="dk1"/>
                      </a:solidFill>
                      <a:latin typeface="Times New Roman"/>
                      <a:ea typeface="Times New Roman"/>
                      <a:cs typeface="Times New Roman"/>
                      <a:sym typeface="Times New Roman"/>
                    </a:rPr>
                    <a:t>Name1: value1</a:t>
                  </a:r>
                  <a:endParaRPr sz="1800">
                    <a:solidFill>
                      <a:schemeClr val="dk1"/>
                    </a:solidFill>
                    <a:latin typeface="Times New Roman"/>
                    <a:ea typeface="Times New Roman"/>
                    <a:cs typeface="Times New Roman"/>
                    <a:sym typeface="Times New Roman"/>
                  </a:endParaRPr>
                </a:p>
                <a:p>
                  <a:pPr marL="0" marR="0" lvl="0" indent="0" algn="l" rtl="0">
                    <a:lnSpc>
                      <a:spcPct val="107000"/>
                    </a:lnSpc>
                    <a:spcBef>
                      <a:spcPts val="600"/>
                    </a:spcBef>
                    <a:spcAft>
                      <a:spcPts val="0"/>
                    </a:spcAft>
                    <a:buNone/>
                  </a:pPr>
                  <a:r>
                    <a:rPr lang="en-US" sz="1800" b="1" i="1">
                      <a:solidFill>
                        <a:schemeClr val="dk1"/>
                      </a:solidFill>
                      <a:latin typeface="Times New Roman"/>
                      <a:ea typeface="Times New Roman"/>
                      <a:cs typeface="Times New Roman"/>
                      <a:sym typeface="Times New Roman"/>
                    </a:rPr>
                    <a:t>Name2: value2</a:t>
                  </a:r>
                  <a:endParaRPr sz="1800">
                    <a:solidFill>
                      <a:schemeClr val="dk1"/>
                    </a:solidFill>
                    <a:latin typeface="Times New Roman"/>
                    <a:ea typeface="Times New Roman"/>
                    <a:cs typeface="Times New Roman"/>
                    <a:sym typeface="Times New Roman"/>
                  </a:endParaRPr>
                </a:p>
                <a:p>
                  <a:pPr marL="0" marR="0" lvl="0" indent="0" algn="l" rtl="0">
                    <a:lnSpc>
                      <a:spcPct val="107000"/>
                    </a:lnSpc>
                    <a:spcBef>
                      <a:spcPts val="600"/>
                    </a:spcBef>
                    <a:spcAft>
                      <a:spcPts val="0"/>
                    </a:spcAft>
                    <a:buNone/>
                  </a:pPr>
                  <a:r>
                    <a:rPr lang="en-US" sz="1800" b="1" i="1">
                      <a:solidFill>
                        <a:schemeClr val="dk1"/>
                      </a:solidFill>
                      <a:latin typeface="Times New Roman"/>
                      <a:ea typeface="Times New Roman"/>
                      <a:cs typeface="Times New Roman"/>
                      <a:sym typeface="Times New Roman"/>
                    </a:rPr>
                    <a:t>Name3: value3</a:t>
                  </a:r>
                  <a:endParaRPr sz="1800">
                    <a:solidFill>
                      <a:schemeClr val="dk1"/>
                    </a:solidFill>
                    <a:latin typeface="Times New Roman"/>
                    <a:ea typeface="Times New Roman"/>
                    <a:cs typeface="Times New Roman"/>
                    <a:sym typeface="Times New Roman"/>
                  </a:endParaRPr>
                </a:p>
              </p:txBody>
            </p:sp>
            <p:sp>
              <p:nvSpPr>
                <p:cNvPr id="937" name="Google Shape;937;p86"/>
                <p:cNvSpPr/>
                <p:nvPr/>
              </p:nvSpPr>
              <p:spPr>
                <a:xfrm>
                  <a:off x="400051" y="1647826"/>
                  <a:ext cx="2705100" cy="68579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7000"/>
                    </a:lnSpc>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p:txBody>
            </p:sp>
            <p:sp>
              <p:nvSpPr>
                <p:cNvPr id="938" name="Google Shape;938;p86"/>
                <p:cNvSpPr/>
                <p:nvPr/>
              </p:nvSpPr>
              <p:spPr>
                <a:xfrm>
                  <a:off x="3275625" y="257176"/>
                  <a:ext cx="2705100" cy="43815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6000"/>
                    </a:lnSpc>
                    <a:spcBef>
                      <a:spcPts val="0"/>
                    </a:spcBef>
                    <a:spcAft>
                      <a:spcPts val="0"/>
                    </a:spcAft>
                    <a:buNone/>
                  </a:pPr>
                  <a:endParaRPr sz="1800" b="1" i="1">
                    <a:solidFill>
                      <a:schemeClr val="dk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a:solidFill>
                        <a:schemeClr val="dk1"/>
                      </a:solidFill>
                      <a:latin typeface="Times New Roman"/>
                      <a:ea typeface="Times New Roman"/>
                      <a:cs typeface="Times New Roman"/>
                      <a:sym typeface="Times New Roman"/>
                    </a:rPr>
                    <a:t>HTTP version Status code</a:t>
                  </a:r>
                  <a:endParaRPr sz="1800">
                    <a:solidFill>
                      <a:schemeClr val="dk1"/>
                    </a:solidFill>
                    <a:latin typeface="Times New Roman"/>
                    <a:ea typeface="Times New Roman"/>
                    <a:cs typeface="Times New Roman"/>
                    <a:sym typeface="Times New Roman"/>
                  </a:endParaRPr>
                </a:p>
                <a:p>
                  <a:pPr marL="0" marR="0" lvl="0" indent="0" algn="l" rtl="0">
                    <a:lnSpc>
                      <a:spcPct val="107000"/>
                    </a:lnSpc>
                    <a:spcBef>
                      <a:spcPts val="600"/>
                    </a:spcBef>
                    <a:spcAft>
                      <a:spcPts val="0"/>
                    </a:spcAft>
                    <a:buNone/>
                  </a:pPr>
                  <a:r>
                    <a:rPr lang="en-US" sz="1800">
                      <a:solidFill>
                        <a:schemeClr val="dk1"/>
                      </a:solidFill>
                      <a:latin typeface="Times New Roman"/>
                      <a:ea typeface="Times New Roman"/>
                      <a:cs typeface="Times New Roman"/>
                      <a:sym typeface="Times New Roman"/>
                    </a:rPr>
                    <a:t> </a:t>
                  </a:r>
                  <a:endParaRPr/>
                </a:p>
              </p:txBody>
            </p:sp>
            <p:sp>
              <p:nvSpPr>
                <p:cNvPr id="939" name="Google Shape;939;p86"/>
                <p:cNvSpPr/>
                <p:nvPr/>
              </p:nvSpPr>
              <p:spPr>
                <a:xfrm>
                  <a:off x="3275625" y="695326"/>
                  <a:ext cx="2705100" cy="9525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6000"/>
                    </a:lnSpc>
                    <a:spcBef>
                      <a:spcPts val="0"/>
                    </a:spcBef>
                    <a:spcAft>
                      <a:spcPts val="0"/>
                    </a:spcAft>
                    <a:buNone/>
                  </a:pPr>
                  <a:r>
                    <a:rPr lang="en-US" sz="1800" b="1" i="1" dirty="0">
                      <a:solidFill>
                        <a:schemeClr val="dk1"/>
                      </a:solidFill>
                      <a:latin typeface="Times New Roman"/>
                      <a:ea typeface="Times New Roman"/>
                      <a:cs typeface="Times New Roman"/>
                      <a:sym typeface="Times New Roman"/>
                    </a:rPr>
                    <a:t>Name1: value1</a:t>
                  </a:r>
                  <a:endParaRPr sz="1800" dirty="0">
                    <a:solidFill>
                      <a:schemeClr val="dk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dirty="0">
                      <a:solidFill>
                        <a:schemeClr val="dk1"/>
                      </a:solidFill>
                      <a:latin typeface="Times New Roman"/>
                      <a:ea typeface="Times New Roman"/>
                      <a:cs typeface="Times New Roman"/>
                      <a:sym typeface="Times New Roman"/>
                    </a:rPr>
                    <a:t>Name2: value2</a:t>
                  </a:r>
                  <a:endParaRPr sz="1800" dirty="0">
                    <a:solidFill>
                      <a:schemeClr val="dk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dirty="0">
                      <a:solidFill>
                        <a:schemeClr val="dk1"/>
                      </a:solidFill>
                      <a:latin typeface="Times New Roman"/>
                      <a:ea typeface="Times New Roman"/>
                      <a:cs typeface="Times New Roman"/>
                      <a:sym typeface="Times New Roman"/>
                    </a:rPr>
                    <a:t>Name3: value3</a:t>
                  </a:r>
                  <a:endParaRPr sz="1800" dirty="0">
                    <a:solidFill>
                      <a:schemeClr val="dk1"/>
                    </a:solidFill>
                    <a:latin typeface="Times New Roman"/>
                    <a:ea typeface="Times New Roman"/>
                    <a:cs typeface="Times New Roman"/>
                    <a:sym typeface="Times New Roman"/>
                  </a:endParaRPr>
                </a:p>
              </p:txBody>
            </p:sp>
            <p:sp>
              <p:nvSpPr>
                <p:cNvPr id="940" name="Google Shape;940;p86"/>
                <p:cNvSpPr/>
                <p:nvPr/>
              </p:nvSpPr>
              <p:spPr>
                <a:xfrm>
                  <a:off x="3275625" y="1648460"/>
                  <a:ext cx="2705100" cy="6851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6000"/>
                    </a:lnSpc>
                    <a:spcBef>
                      <a:spcPts val="0"/>
                    </a:spcBef>
                    <a:spcAft>
                      <a:spcPts val="0"/>
                    </a:spcAft>
                    <a:buNone/>
                  </a:pPr>
                  <a:r>
                    <a:rPr lang="en-US" sz="1800" b="1" i="1">
                      <a:solidFill>
                        <a:schemeClr val="dk1"/>
                      </a:solidFill>
                      <a:latin typeface="Times New Roman"/>
                      <a:ea typeface="Times New Roman"/>
                      <a:cs typeface="Times New Roman"/>
                      <a:sym typeface="Times New Roman"/>
                    </a:rPr>
                    <a:t>Requested Resource</a:t>
                  </a:r>
                  <a:endParaRPr sz="1800">
                    <a:solidFill>
                      <a:schemeClr val="dk1"/>
                    </a:solidFill>
                    <a:latin typeface="Times New Roman"/>
                    <a:ea typeface="Times New Roman"/>
                    <a:cs typeface="Times New Roman"/>
                    <a:sym typeface="Times New Roman"/>
                  </a:endParaRPr>
                </a:p>
              </p:txBody>
            </p:sp>
            <p:sp>
              <p:nvSpPr>
                <p:cNvPr id="941" name="Google Shape;941;p86"/>
                <p:cNvSpPr txBox="1"/>
                <p:nvPr/>
              </p:nvSpPr>
              <p:spPr>
                <a:xfrm>
                  <a:off x="447675" y="2495550"/>
                  <a:ext cx="2533650" cy="428625"/>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lnSpc>
                      <a:spcPct val="107000"/>
                    </a:lnSpc>
                    <a:spcBef>
                      <a:spcPts val="0"/>
                    </a:spcBef>
                    <a:spcAft>
                      <a:spcPts val="0"/>
                    </a:spcAft>
                    <a:buNone/>
                  </a:pPr>
                  <a:r>
                    <a:rPr lang="en-US" sz="1800" b="1">
                      <a:solidFill>
                        <a:schemeClr val="dk1"/>
                      </a:solidFill>
                      <a:latin typeface="Times New Roman"/>
                      <a:ea typeface="Times New Roman"/>
                      <a:cs typeface="Times New Roman"/>
                      <a:sym typeface="Times New Roman"/>
                    </a:rPr>
                    <a:t>Request Message</a:t>
                  </a:r>
                  <a:endParaRPr sz="1800">
                    <a:solidFill>
                      <a:schemeClr val="dk1"/>
                    </a:solidFill>
                    <a:latin typeface="Times New Roman"/>
                    <a:ea typeface="Times New Roman"/>
                    <a:cs typeface="Times New Roman"/>
                    <a:sym typeface="Times New Roman"/>
                  </a:endParaRPr>
                </a:p>
              </p:txBody>
            </p:sp>
            <p:sp>
              <p:nvSpPr>
                <p:cNvPr id="942" name="Google Shape;942;p86"/>
                <p:cNvSpPr txBox="1"/>
                <p:nvPr/>
              </p:nvSpPr>
              <p:spPr>
                <a:xfrm>
                  <a:off x="3409950" y="2466975"/>
                  <a:ext cx="2533650" cy="428625"/>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lnSpc>
                      <a:spcPct val="106000"/>
                    </a:lnSpc>
                    <a:spcBef>
                      <a:spcPts val="0"/>
                    </a:spcBef>
                    <a:spcAft>
                      <a:spcPts val="0"/>
                    </a:spcAft>
                    <a:buNone/>
                  </a:pPr>
                  <a:r>
                    <a:rPr lang="en-US" sz="1800" b="1">
                      <a:solidFill>
                        <a:schemeClr val="dk1"/>
                      </a:solidFill>
                      <a:latin typeface="Times New Roman"/>
                      <a:ea typeface="Times New Roman"/>
                      <a:cs typeface="Times New Roman"/>
                      <a:sym typeface="Times New Roman"/>
                    </a:rPr>
                    <a:t>Response Message</a:t>
                  </a:r>
                  <a:endParaRPr sz="1800">
                    <a:solidFill>
                      <a:schemeClr val="dk1"/>
                    </a:solidFill>
                    <a:latin typeface="Times New Roman"/>
                    <a:ea typeface="Times New Roman"/>
                    <a:cs typeface="Times New Roman"/>
                    <a:sym typeface="Times New Roman"/>
                  </a:endParaRPr>
                </a:p>
              </p:txBody>
            </p:sp>
          </p:grpSp>
          <p:sp>
            <p:nvSpPr>
              <p:cNvPr id="943" name="Google Shape;943;p86"/>
              <p:cNvSpPr txBox="1"/>
              <p:nvPr/>
            </p:nvSpPr>
            <p:spPr>
              <a:xfrm>
                <a:off x="5915024" y="314325"/>
                <a:ext cx="820125" cy="428625"/>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6000"/>
                  </a:lnSpc>
                  <a:spcBef>
                    <a:spcPts val="0"/>
                  </a:spcBef>
                  <a:spcAft>
                    <a:spcPts val="0"/>
                  </a:spcAft>
                  <a:buNone/>
                </a:pPr>
                <a:r>
                  <a:rPr lang="en-US" sz="1800" b="1">
                    <a:solidFill>
                      <a:schemeClr val="dk1"/>
                    </a:solidFill>
                    <a:latin typeface="Times New Roman"/>
                    <a:ea typeface="Times New Roman"/>
                    <a:cs typeface="Times New Roman"/>
                    <a:sym typeface="Times New Roman"/>
                  </a:rPr>
                  <a:t>Start line</a:t>
                </a:r>
                <a:endParaRPr sz="1800">
                  <a:solidFill>
                    <a:schemeClr val="dk1"/>
                  </a:solidFill>
                  <a:latin typeface="Times New Roman"/>
                  <a:ea typeface="Times New Roman"/>
                  <a:cs typeface="Times New Roman"/>
                  <a:sym typeface="Times New Roman"/>
                </a:endParaRPr>
              </a:p>
            </p:txBody>
          </p:sp>
          <p:sp>
            <p:nvSpPr>
              <p:cNvPr id="944" name="Google Shape;944;p86"/>
              <p:cNvSpPr txBox="1"/>
              <p:nvPr/>
            </p:nvSpPr>
            <p:spPr>
              <a:xfrm>
                <a:off x="5924550" y="942000"/>
                <a:ext cx="810599" cy="428625"/>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6000"/>
                  </a:lnSpc>
                  <a:spcBef>
                    <a:spcPts val="0"/>
                  </a:spcBef>
                  <a:spcAft>
                    <a:spcPts val="0"/>
                  </a:spcAft>
                  <a:buNone/>
                </a:pPr>
                <a:r>
                  <a:rPr lang="en-US" sz="1800" b="1">
                    <a:solidFill>
                      <a:schemeClr val="dk1"/>
                    </a:solidFill>
                    <a:latin typeface="Times New Roman"/>
                    <a:ea typeface="Times New Roman"/>
                    <a:cs typeface="Times New Roman"/>
                    <a:sym typeface="Times New Roman"/>
                  </a:rPr>
                  <a:t>Headers</a:t>
                </a:r>
                <a:endParaRPr sz="1800">
                  <a:solidFill>
                    <a:schemeClr val="dk1"/>
                  </a:solidFill>
                  <a:latin typeface="Times New Roman"/>
                  <a:ea typeface="Times New Roman"/>
                  <a:cs typeface="Times New Roman"/>
                  <a:sym typeface="Times New Roman"/>
                </a:endParaRPr>
              </a:p>
            </p:txBody>
          </p:sp>
          <p:sp>
            <p:nvSpPr>
              <p:cNvPr id="945" name="Google Shape;945;p86"/>
              <p:cNvSpPr txBox="1"/>
              <p:nvPr/>
            </p:nvSpPr>
            <p:spPr>
              <a:xfrm>
                <a:off x="5953126" y="1742100"/>
                <a:ext cx="685800" cy="52485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6000"/>
                  </a:lnSpc>
                  <a:spcBef>
                    <a:spcPts val="0"/>
                  </a:spcBef>
                  <a:spcAft>
                    <a:spcPts val="0"/>
                  </a:spcAft>
                  <a:buNone/>
                </a:pPr>
                <a:r>
                  <a:rPr lang="en-US" sz="1800" b="1">
                    <a:solidFill>
                      <a:schemeClr val="dk1"/>
                    </a:solidFill>
                    <a:latin typeface="Times New Roman"/>
                    <a:ea typeface="Times New Roman"/>
                    <a:cs typeface="Times New Roman"/>
                    <a:sym typeface="Times New Roman"/>
                  </a:rPr>
                  <a:t>Body</a:t>
                </a:r>
                <a:endParaRPr sz="1800">
                  <a:solidFill>
                    <a:schemeClr val="dk1"/>
                  </a:solidFill>
                  <a:latin typeface="Times New Roman"/>
                  <a:ea typeface="Times New Roman"/>
                  <a:cs typeface="Times New Roman"/>
                  <a:sym typeface="Times New Roman"/>
                </a:endParaRPr>
              </a:p>
            </p:txBody>
          </p:sp>
        </p:grpSp>
      </p:grpSp>
      <p:sp>
        <p:nvSpPr>
          <p:cNvPr id="946" name="Google Shape;946;p86"/>
          <p:cNvSpPr txBox="1"/>
          <p:nvPr/>
        </p:nvSpPr>
        <p:spPr>
          <a:xfrm>
            <a:off x="2660543" y="5581649"/>
            <a:ext cx="3263684" cy="581705"/>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lnSpc>
                <a:spcPct val="107000"/>
              </a:lnSpc>
              <a:spcBef>
                <a:spcPts val="0"/>
              </a:spcBef>
              <a:spcAft>
                <a:spcPts val="0"/>
              </a:spcAft>
              <a:buNone/>
            </a:pPr>
            <a:r>
              <a:rPr lang="en-US" sz="1800" b="1">
                <a:solidFill>
                  <a:schemeClr val="dk1"/>
                </a:solidFill>
                <a:latin typeface="Times New Roman"/>
                <a:ea typeface="Times New Roman"/>
                <a:cs typeface="Times New Roman"/>
                <a:sym typeface="Times New Roman"/>
              </a:rPr>
              <a:t>HTTP Message Formats</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
                                        </p:tgtEl>
                                        <p:attrNameLst>
                                          <p:attrName>style.visibility</p:attrName>
                                        </p:attrNameLst>
                                      </p:cBhvr>
                                      <p:to>
                                        <p:strVal val="visible"/>
                                      </p:to>
                                    </p:set>
                                    <p:animEffect transition="in" filter="fade">
                                      <p:cBhvr>
                                        <p:cTn id="7" dur="10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7"/>
          <p:cNvSpPr txBox="1">
            <a:spLocks noGrp="1"/>
          </p:cNvSpPr>
          <p:nvPr>
            <p:ph idx="1"/>
          </p:nvPr>
        </p:nvSpPr>
        <p:spPr>
          <a:xfrm>
            <a:off x="628650" y="407921"/>
            <a:ext cx="7886700" cy="4780129"/>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1800"/>
              <a:buNone/>
            </a:pPr>
            <a:r>
              <a:rPr lang="en-US" dirty="0">
                <a:latin typeface="Times New Roman"/>
                <a:ea typeface="Times New Roman"/>
                <a:cs typeface="Times New Roman"/>
                <a:sym typeface="Times New Roman"/>
              </a:rPr>
              <a:t>Using the format let us write request and response messages for our index.html example.</a:t>
            </a:r>
            <a:endParaRPr dirty="0"/>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961" name="Google Shape;961;p8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57</a:t>
            </a:fld>
            <a:endParaRPr/>
          </a:p>
        </p:txBody>
      </p:sp>
      <p:grpSp>
        <p:nvGrpSpPr>
          <p:cNvPr id="955" name="Google Shape;955;p87"/>
          <p:cNvGrpSpPr/>
          <p:nvPr/>
        </p:nvGrpSpPr>
        <p:grpSpPr>
          <a:xfrm>
            <a:off x="771525" y="1652450"/>
            <a:ext cx="7600950" cy="3603862"/>
            <a:chOff x="427650" y="132375"/>
            <a:chExt cx="4703434" cy="1545495"/>
          </a:xfrm>
        </p:grpSpPr>
        <p:sp>
          <p:nvSpPr>
            <p:cNvPr id="956" name="Google Shape;956;p87"/>
            <p:cNvSpPr/>
            <p:nvPr/>
          </p:nvSpPr>
          <p:spPr>
            <a:xfrm>
              <a:off x="476250" y="142875"/>
              <a:ext cx="1847850" cy="29527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US" sz="1800" b="1">
                  <a:solidFill>
                    <a:schemeClr val="dk1"/>
                  </a:solidFill>
                  <a:latin typeface="Times New Roman"/>
                  <a:ea typeface="Times New Roman"/>
                  <a:cs typeface="Times New Roman"/>
                  <a:sym typeface="Times New Roman"/>
                </a:rPr>
                <a:t>Request Message</a:t>
              </a:r>
              <a:endParaRPr/>
            </a:p>
          </p:txBody>
        </p:sp>
        <p:sp>
          <p:nvSpPr>
            <p:cNvPr id="957" name="Google Shape;957;p87"/>
            <p:cNvSpPr/>
            <p:nvPr/>
          </p:nvSpPr>
          <p:spPr>
            <a:xfrm>
              <a:off x="2827950" y="132375"/>
              <a:ext cx="1847850" cy="29527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6000"/>
                </a:lnSpc>
                <a:spcBef>
                  <a:spcPts val="0"/>
                </a:spcBef>
                <a:spcAft>
                  <a:spcPts val="0"/>
                </a:spcAft>
                <a:buNone/>
              </a:pPr>
              <a:r>
                <a:rPr lang="en-US" sz="1800" b="1">
                  <a:solidFill>
                    <a:schemeClr val="dk1"/>
                  </a:solidFill>
                  <a:latin typeface="Times New Roman"/>
                  <a:ea typeface="Times New Roman"/>
                  <a:cs typeface="Times New Roman"/>
                  <a:sym typeface="Times New Roman"/>
                </a:rPr>
                <a:t>Response Message</a:t>
              </a:r>
              <a:endParaRPr sz="1800" b="1">
                <a:solidFill>
                  <a:schemeClr val="dk1"/>
                </a:solidFill>
                <a:latin typeface="Times New Roman"/>
                <a:ea typeface="Times New Roman"/>
                <a:cs typeface="Times New Roman"/>
                <a:sym typeface="Times New Roman"/>
              </a:endParaRPr>
            </a:p>
          </p:txBody>
        </p:sp>
        <p:sp>
          <p:nvSpPr>
            <p:cNvPr id="958" name="Google Shape;958;p87"/>
            <p:cNvSpPr/>
            <p:nvPr/>
          </p:nvSpPr>
          <p:spPr>
            <a:xfrm>
              <a:off x="427650" y="408600"/>
              <a:ext cx="2238375" cy="1269270"/>
            </a:xfrm>
            <a:prstGeom prst="rect">
              <a:avLst/>
            </a:prstGeom>
            <a:gradFill>
              <a:gsLst>
                <a:gs pos="0">
                  <a:srgbClr val="759336"/>
                </a:gs>
                <a:gs pos="80000">
                  <a:srgbClr val="99C247"/>
                </a:gs>
                <a:gs pos="100000">
                  <a:srgbClr val="9BC545"/>
                </a:gs>
              </a:gsLst>
              <a:lin ang="16200000" scaled="0"/>
            </a:gradFill>
            <a:ln w="1905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68575" tIns="34275" rIns="68575" bIns="34275" anchor="ctr" anchorCtr="0">
              <a:noAutofit/>
            </a:bodyPr>
            <a:lstStyle/>
            <a:p>
              <a:pPr marL="0" marR="0" lvl="0" indent="0" algn="l" rtl="0">
                <a:lnSpc>
                  <a:spcPct val="106000"/>
                </a:lnSpc>
                <a:spcBef>
                  <a:spcPts val="0"/>
                </a:spcBef>
                <a:spcAft>
                  <a:spcPts val="0"/>
                </a:spcAft>
                <a:buNone/>
              </a:pPr>
              <a:r>
                <a:rPr lang="en-US" sz="1800" b="1" i="1" dirty="0">
                  <a:solidFill>
                    <a:srgbClr val="000000"/>
                  </a:solidFill>
                  <a:latin typeface="Times New Roman"/>
                  <a:ea typeface="Times New Roman"/>
                  <a:cs typeface="Times New Roman"/>
                  <a:sym typeface="Times New Roman"/>
                </a:rPr>
                <a:t>GET 	/index.html	HTTP 1.0</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dirty="0">
                  <a:solidFill>
                    <a:srgbClr val="000000"/>
                  </a:solidFill>
                  <a:latin typeface="Times New Roman"/>
                  <a:ea typeface="Times New Roman"/>
                  <a:cs typeface="Times New Roman"/>
                  <a:sym typeface="Times New Roman"/>
                </a:rPr>
                <a:t>Host: www.example.com</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dirty="0">
                  <a:solidFill>
                    <a:srgbClr val="000000"/>
                  </a:solidFill>
                  <a:latin typeface="Times New Roman"/>
                  <a:ea typeface="Times New Roman"/>
                  <a:cs typeface="Times New Roman"/>
                  <a:sym typeface="Times New Roman"/>
                </a:rPr>
                <a:t>Accept: text/html</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dirty="0">
                  <a:solidFill>
                    <a:srgbClr val="000000"/>
                  </a:solidFill>
                  <a:latin typeface="Times New Roman"/>
                  <a:ea typeface="Times New Roman"/>
                  <a:cs typeface="Times New Roman"/>
                  <a:sym typeface="Times New Roman"/>
                </a:rPr>
                <a:t>Accept-language: </a:t>
              </a:r>
              <a:r>
                <a:rPr lang="en-US" sz="1800" b="1" i="1" dirty="0" err="1">
                  <a:solidFill>
                    <a:srgbClr val="000000"/>
                  </a:solidFill>
                  <a:latin typeface="Times New Roman"/>
                  <a:ea typeface="Times New Roman"/>
                  <a:cs typeface="Times New Roman"/>
                  <a:sym typeface="Times New Roman"/>
                </a:rPr>
                <a:t>en</a:t>
              </a:r>
              <a:r>
                <a:rPr lang="en-US" sz="1800" b="1" i="1" dirty="0">
                  <a:solidFill>
                    <a:srgbClr val="000000"/>
                  </a:solidFill>
                  <a:latin typeface="Times New Roman"/>
                  <a:ea typeface="Times New Roman"/>
                  <a:cs typeface="Times New Roman"/>
                  <a:sym typeface="Times New Roman"/>
                </a:rPr>
                <a:t>-us</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dirty="0">
                  <a:solidFill>
                    <a:srgbClr val="FFFFFF"/>
                  </a:solidFill>
                  <a:latin typeface="Times New Roman"/>
                  <a:ea typeface="Times New Roman"/>
                  <a:cs typeface="Times New Roman"/>
                  <a:sym typeface="Times New Roman"/>
                </a:rPr>
                <a:t> </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dirty="0">
                  <a:solidFill>
                    <a:srgbClr val="FFFFFF"/>
                  </a:solidFill>
                  <a:latin typeface="Times New Roman"/>
                  <a:ea typeface="Times New Roman"/>
                  <a:cs typeface="Times New Roman"/>
                  <a:sym typeface="Times New Roman"/>
                </a:rPr>
                <a:t> </a:t>
              </a:r>
              <a:endParaRPr sz="1800" b="1" dirty="0">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dirty="0">
                  <a:solidFill>
                    <a:srgbClr val="FFFFFF"/>
                  </a:solidFill>
                  <a:latin typeface="Times New Roman"/>
                  <a:ea typeface="Times New Roman"/>
                  <a:cs typeface="Times New Roman"/>
                  <a:sym typeface="Times New Roman"/>
                </a:rPr>
                <a:t> </a:t>
              </a:r>
              <a:endParaRPr sz="1800" b="1" dirty="0">
                <a:solidFill>
                  <a:schemeClr val="lt1"/>
                </a:solidFill>
                <a:latin typeface="Times New Roman"/>
                <a:ea typeface="Times New Roman"/>
                <a:cs typeface="Times New Roman"/>
                <a:sym typeface="Times New Roman"/>
              </a:endParaRPr>
            </a:p>
          </p:txBody>
        </p:sp>
        <p:sp>
          <p:nvSpPr>
            <p:cNvPr id="959" name="Google Shape;959;p87"/>
            <p:cNvSpPr/>
            <p:nvPr/>
          </p:nvSpPr>
          <p:spPr>
            <a:xfrm>
              <a:off x="2892709" y="408600"/>
              <a:ext cx="2238375" cy="1269270"/>
            </a:xfrm>
            <a:prstGeom prst="rect">
              <a:avLst/>
            </a:prstGeom>
            <a:gradFill>
              <a:gsLst>
                <a:gs pos="0">
                  <a:srgbClr val="759336"/>
                </a:gs>
                <a:gs pos="80000">
                  <a:srgbClr val="99C247"/>
                </a:gs>
                <a:gs pos="100000">
                  <a:srgbClr val="9BC545"/>
                </a:gs>
              </a:gsLst>
              <a:lin ang="16200000" scaled="0"/>
            </a:gradFill>
            <a:ln w="1905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68575" tIns="34275" rIns="68575" bIns="34275" anchor="ctr" anchorCtr="0">
              <a:noAutofit/>
            </a:bodyPr>
            <a:lstStyle/>
            <a:p>
              <a:pPr marL="0" marR="0" lvl="0" indent="0" algn="l" rtl="0">
                <a:lnSpc>
                  <a:spcPct val="106000"/>
                </a:lnSpc>
                <a:spcBef>
                  <a:spcPts val="0"/>
                </a:spcBef>
                <a:spcAft>
                  <a:spcPts val="0"/>
                </a:spcAft>
                <a:buNone/>
              </a:pPr>
              <a:r>
                <a:rPr lang="en-US" sz="1800" b="1" i="1">
                  <a:solidFill>
                    <a:srgbClr val="000000"/>
                  </a:solidFill>
                  <a:latin typeface="Times New Roman"/>
                  <a:ea typeface="Times New Roman"/>
                  <a:cs typeface="Times New Roman"/>
                  <a:sym typeface="Times New Roman"/>
                </a:rPr>
                <a:t>HTTP 1.0	200 : OK</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a:solidFill>
                    <a:srgbClr val="000000"/>
                  </a:solidFill>
                  <a:latin typeface="Times New Roman"/>
                  <a:ea typeface="Times New Roman"/>
                  <a:cs typeface="Times New Roman"/>
                  <a:sym typeface="Times New Roman"/>
                </a:rPr>
                <a:t>Host: www.example.com</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a:solidFill>
                    <a:srgbClr val="000000"/>
                  </a:solidFill>
                  <a:latin typeface="Times New Roman"/>
                  <a:ea typeface="Times New Roman"/>
                  <a:cs typeface="Times New Roman"/>
                  <a:sym typeface="Times New Roman"/>
                </a:rPr>
                <a:t>Accept: text/html</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a:solidFill>
                    <a:srgbClr val="000000"/>
                  </a:solidFill>
                  <a:latin typeface="Times New Roman"/>
                  <a:ea typeface="Times New Roman"/>
                  <a:cs typeface="Times New Roman"/>
                  <a:sym typeface="Times New Roman"/>
                </a:rPr>
                <a:t>Accept-language: en-us</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i="1">
                  <a:solidFill>
                    <a:srgbClr val="000000"/>
                  </a:solidFill>
                  <a:latin typeface="Times New Roman"/>
                  <a:ea typeface="Times New Roman"/>
                  <a:cs typeface="Times New Roman"/>
                  <a:sym typeface="Times New Roman"/>
                </a:rPr>
                <a:t>index.html</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a:solidFill>
                    <a:srgbClr val="FFFFFF"/>
                  </a:solidFill>
                  <a:latin typeface="Times New Roman"/>
                  <a:ea typeface="Times New Roman"/>
                  <a:cs typeface="Times New Roman"/>
                  <a:sym typeface="Times New Roman"/>
                </a:rPr>
                <a:t> </a:t>
              </a:r>
              <a:endParaRPr sz="1800" b="1">
                <a:solidFill>
                  <a:schemeClr val="lt1"/>
                </a:solidFill>
                <a:latin typeface="Times New Roman"/>
                <a:ea typeface="Times New Roman"/>
                <a:cs typeface="Times New Roman"/>
                <a:sym typeface="Times New Roman"/>
              </a:endParaRPr>
            </a:p>
            <a:p>
              <a:pPr marL="0" marR="0" lvl="0" indent="0" algn="l" rtl="0">
                <a:lnSpc>
                  <a:spcPct val="106000"/>
                </a:lnSpc>
                <a:spcBef>
                  <a:spcPts val="600"/>
                </a:spcBef>
                <a:spcAft>
                  <a:spcPts val="0"/>
                </a:spcAft>
                <a:buNone/>
              </a:pPr>
              <a:r>
                <a:rPr lang="en-US" sz="1800" b="1">
                  <a:solidFill>
                    <a:srgbClr val="FFFFFF"/>
                  </a:solidFill>
                  <a:latin typeface="Times New Roman"/>
                  <a:ea typeface="Times New Roman"/>
                  <a:cs typeface="Times New Roman"/>
                  <a:sym typeface="Times New Roman"/>
                </a:rPr>
                <a:t> </a:t>
              </a:r>
              <a:endParaRPr sz="1800" b="1">
                <a:solidFill>
                  <a:schemeClr val="lt1"/>
                </a:solidFill>
                <a:latin typeface="Times New Roman"/>
                <a:ea typeface="Times New Roman"/>
                <a:cs typeface="Times New Roman"/>
                <a:sym typeface="Times New Roman"/>
              </a:endParaRPr>
            </a:p>
          </p:txBody>
        </p:sp>
      </p:grpSp>
      <p:sp>
        <p:nvSpPr>
          <p:cNvPr id="960" name="Google Shape;960;p87"/>
          <p:cNvSpPr txBox="1"/>
          <p:nvPr/>
        </p:nvSpPr>
        <p:spPr>
          <a:xfrm>
            <a:off x="1648420" y="5592632"/>
            <a:ext cx="58471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Request and Response Messages</a:t>
            </a:r>
            <a:endParaRPr sz="1800" b="1"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5"/>
                                        </p:tgtEl>
                                        <p:attrNameLst>
                                          <p:attrName>style.visibility</p:attrName>
                                        </p:attrNameLst>
                                      </p:cBhvr>
                                      <p:to>
                                        <p:strVal val="visible"/>
                                      </p:to>
                                    </p:set>
                                    <p:animEffect transition="in" filter="fade">
                                      <p:cBhvr>
                                        <p:cTn id="7" dur="500"/>
                                        <p:tgtEl>
                                          <p:spTgt spid="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8"/>
          <p:cNvSpPr txBox="1">
            <a:spLocks noGrp="1"/>
          </p:cNvSpPr>
          <p:nvPr>
            <p:ph type="title"/>
          </p:nvPr>
        </p:nvSpPr>
        <p:spPr>
          <a:xfrm>
            <a:off x="2637738" y="241828"/>
            <a:ext cx="3820212" cy="585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HTTP Methods</a:t>
            </a:r>
            <a:endParaRPr dirty="0">
              <a:latin typeface="Times New Roman"/>
              <a:ea typeface="Times New Roman"/>
              <a:cs typeface="Times New Roman"/>
              <a:sym typeface="Times New Roman"/>
            </a:endParaRPr>
          </a:p>
        </p:txBody>
      </p:sp>
      <p:sp>
        <p:nvSpPr>
          <p:cNvPr id="970" name="Google Shape;970;p8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58</a:t>
            </a:fld>
            <a:endParaRPr/>
          </a:p>
        </p:txBody>
      </p:sp>
      <p:graphicFrame>
        <p:nvGraphicFramePr>
          <p:cNvPr id="969" name="Google Shape;969;p88"/>
          <p:cNvGraphicFramePr/>
          <p:nvPr>
            <p:extLst>
              <p:ext uri="{D42A27DB-BD31-4B8C-83A1-F6EECF244321}">
                <p14:modId xmlns:p14="http://schemas.microsoft.com/office/powerpoint/2010/main" val="1343865413"/>
              </p:ext>
            </p:extLst>
          </p:nvPr>
        </p:nvGraphicFramePr>
        <p:xfrm>
          <a:off x="242544" y="894716"/>
          <a:ext cx="8610600" cy="4729100"/>
        </p:xfrm>
        <a:graphic>
          <a:graphicData uri="http://schemas.openxmlformats.org/drawingml/2006/table">
            <a:tbl>
              <a:tblPr firstRow="1" firstCol="1" bandRow="1">
                <a:noFill/>
                <a:tableStyleId>{C739C8A4-F4A1-4BD3-876B-D394654EDFD2}</a:tableStyleId>
              </a:tblPr>
              <a:tblGrid>
                <a:gridCol w="2730525"/>
                <a:gridCol w="5880075"/>
              </a:tblGrid>
              <a:tr h="276675">
                <a:tc>
                  <a:txBody>
                    <a:bodyPr/>
                    <a:lstStyle/>
                    <a:p>
                      <a:pPr marL="0" marR="30480" lvl="0" indent="0" algn="ctr"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Method</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ctr"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Description</a:t>
                      </a:r>
                      <a:endParaRPr sz="1800" b="1" u="none" strike="noStrike" cap="none" dirty="0">
                        <a:latin typeface="Times New Roman"/>
                        <a:ea typeface="Times New Roman"/>
                        <a:cs typeface="Times New Roman"/>
                        <a:sym typeface="Times New Roman"/>
                      </a:endParaRPr>
                    </a:p>
                  </a:txBody>
                  <a:tcPr marL="51425" marR="51425" marT="0" marB="0"/>
                </a:tc>
              </a:tr>
              <a:tr h="615000">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GET</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Used </a:t>
                      </a:r>
                      <a:r>
                        <a:rPr lang="en-US" sz="1800" b="1" u="none" strike="noStrike" cap="none" dirty="0">
                          <a:latin typeface="Times New Roman"/>
                          <a:ea typeface="Times New Roman"/>
                          <a:cs typeface="Times New Roman"/>
                          <a:sym typeface="Times New Roman"/>
                        </a:rPr>
                        <a:t>to get a named resource from the server using URI.</a:t>
                      </a:r>
                      <a:endParaRPr sz="1800" b="1" u="none" strike="noStrike" cap="none" dirty="0">
                        <a:latin typeface="Times New Roman"/>
                        <a:ea typeface="Times New Roman"/>
                        <a:cs typeface="Times New Roman"/>
                        <a:sym typeface="Times New Roman"/>
                      </a:endParaRPr>
                    </a:p>
                  </a:txBody>
                  <a:tcPr marL="51425" marR="51425" marT="0" marB="0"/>
                </a:tc>
              </a:tr>
              <a:tr h="828825">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PUT</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Replace </a:t>
                      </a:r>
                      <a:r>
                        <a:rPr lang="en-US" sz="1800" b="1" u="none" strike="noStrike" cap="none" dirty="0">
                          <a:latin typeface="Times New Roman"/>
                          <a:ea typeface="Times New Roman"/>
                          <a:cs typeface="Times New Roman"/>
                          <a:sym typeface="Times New Roman"/>
                        </a:rPr>
                        <a:t>all representations of the resource with the new upload.</a:t>
                      </a:r>
                      <a:endParaRPr sz="1800" b="1" u="none" strike="noStrike" cap="none" dirty="0">
                        <a:latin typeface="Times New Roman"/>
                        <a:ea typeface="Times New Roman"/>
                        <a:cs typeface="Times New Roman"/>
                        <a:sym typeface="Times New Roman"/>
                      </a:endParaRPr>
                    </a:p>
                  </a:txBody>
                  <a:tcPr marL="51425" marR="51425" marT="0" marB="0"/>
                </a:tc>
              </a:tr>
              <a:tr h="828825">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POST</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Used </a:t>
                      </a:r>
                      <a:r>
                        <a:rPr lang="en-US" sz="1800" b="1" u="none" strike="noStrike" cap="none" dirty="0">
                          <a:latin typeface="Times New Roman"/>
                          <a:ea typeface="Times New Roman"/>
                          <a:cs typeface="Times New Roman"/>
                          <a:sym typeface="Times New Roman"/>
                        </a:rPr>
                        <a:t>to send data to the server like customer information using HTML form</a:t>
                      </a:r>
                      <a:endParaRPr sz="1800" b="1" u="none" strike="noStrike" cap="none" dirty="0">
                        <a:latin typeface="Times New Roman"/>
                        <a:ea typeface="Times New Roman"/>
                        <a:cs typeface="Times New Roman"/>
                        <a:sym typeface="Times New Roman"/>
                      </a:endParaRPr>
                    </a:p>
                  </a:txBody>
                  <a:tcPr marL="51425" marR="51425" marT="0" marB="0"/>
                </a:tc>
              </a:tr>
              <a:tr h="522125">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DELETE</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Deletes </a:t>
                      </a:r>
                      <a:r>
                        <a:rPr lang="en-US" sz="1800" b="1" u="none" strike="noStrike" cap="none" dirty="0">
                          <a:latin typeface="Times New Roman"/>
                          <a:ea typeface="Times New Roman"/>
                          <a:cs typeface="Times New Roman"/>
                          <a:sym typeface="Times New Roman"/>
                        </a:rPr>
                        <a:t>the resource from the server</a:t>
                      </a:r>
                      <a:endParaRPr sz="1800" b="1" u="none" strike="noStrike" cap="none" dirty="0">
                        <a:latin typeface="Times New Roman"/>
                        <a:ea typeface="Times New Roman"/>
                        <a:cs typeface="Times New Roman"/>
                        <a:sym typeface="Times New Roman"/>
                      </a:endParaRPr>
                    </a:p>
                  </a:txBody>
                  <a:tcPr marL="51425" marR="51425" marT="0" marB="0"/>
                </a:tc>
              </a:tr>
              <a:tr h="828825">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HEAD</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Similar </a:t>
                      </a:r>
                      <a:r>
                        <a:rPr lang="en-US" sz="1800" b="1" u="none" strike="noStrike" cap="none" dirty="0">
                          <a:latin typeface="Times New Roman"/>
                          <a:ea typeface="Times New Roman"/>
                          <a:cs typeface="Times New Roman"/>
                          <a:sym typeface="Times New Roman"/>
                        </a:rPr>
                        <a:t>to GET, but transfers the status line and header section of the message</a:t>
                      </a:r>
                      <a:endParaRPr sz="1800" b="1" u="none" strike="noStrike" cap="none" dirty="0">
                        <a:latin typeface="Times New Roman"/>
                        <a:ea typeface="Times New Roman"/>
                        <a:cs typeface="Times New Roman"/>
                        <a:sym typeface="Times New Roman"/>
                      </a:endParaRPr>
                    </a:p>
                  </a:txBody>
                  <a:tcPr marL="51425" marR="51425" marT="0" marB="0"/>
                </a:tc>
              </a:tr>
              <a:tr h="828825">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CONNECT</a:t>
                      </a:r>
                      <a:endParaRPr sz="1800" b="1" u="none" strike="noStrike" cap="none" dirty="0">
                        <a:latin typeface="Times New Roman"/>
                        <a:ea typeface="Times New Roman"/>
                        <a:cs typeface="Times New Roman"/>
                        <a:sym typeface="Times New Roman"/>
                      </a:endParaRPr>
                    </a:p>
                  </a:txBody>
                  <a:tcPr marL="51425" marR="51425" marT="0" marB="0"/>
                </a:tc>
                <a:tc>
                  <a:txBody>
                    <a:bodyPr/>
                    <a:lstStyle/>
                    <a:p>
                      <a:pPr marL="0" marR="30480" lvl="0" indent="0" algn="just" rtl="0">
                        <a:lnSpc>
                          <a:spcPct val="100000"/>
                        </a:lnSpc>
                        <a:spcBef>
                          <a:spcPts val="720"/>
                        </a:spcBef>
                        <a:spcAft>
                          <a:spcPts val="0"/>
                        </a:spcAft>
                        <a:buNone/>
                      </a:pPr>
                      <a:r>
                        <a:rPr lang="en-US" sz="1800" b="1" u="none" strike="noStrike" cap="none" dirty="0" smtClean="0">
                          <a:latin typeface="Times New Roman"/>
                          <a:ea typeface="Times New Roman"/>
                          <a:cs typeface="Times New Roman"/>
                          <a:sym typeface="Times New Roman"/>
                        </a:rPr>
                        <a:t>Establishes </a:t>
                      </a:r>
                      <a:r>
                        <a:rPr lang="en-US" sz="1800" b="1" u="none" strike="noStrike" cap="none" dirty="0">
                          <a:latin typeface="Times New Roman"/>
                          <a:ea typeface="Times New Roman"/>
                          <a:cs typeface="Times New Roman"/>
                          <a:sym typeface="Times New Roman"/>
                        </a:rPr>
                        <a:t>a connection with the server identified by the URI</a:t>
                      </a:r>
                      <a:endParaRPr sz="1800" b="1" u="none" strike="noStrike" cap="none" dirty="0">
                        <a:latin typeface="Times New Roman"/>
                        <a:ea typeface="Times New Roman"/>
                        <a:cs typeface="Times New Roman"/>
                        <a:sym typeface="Times New Roman"/>
                      </a:endParaRPr>
                    </a:p>
                  </a:txBody>
                  <a:tcPr marL="51425" marR="51425"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500"/>
                                        <p:tgtEl>
                                          <p:spTgt spid="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9"/>
          <p:cNvSpPr/>
          <p:nvPr/>
        </p:nvSpPr>
        <p:spPr>
          <a:xfrm>
            <a:off x="3009080" y="914400"/>
            <a:ext cx="284270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cap="none">
                <a:solidFill>
                  <a:schemeClr val="dk1"/>
                </a:solidFill>
                <a:latin typeface="Times New Roman"/>
                <a:ea typeface="Times New Roman"/>
                <a:cs typeface="Times New Roman"/>
                <a:sym typeface="Times New Roman"/>
              </a:rPr>
              <a:t>The HTTP Status Codes</a:t>
            </a:r>
            <a:endParaRPr sz="2000" b="1" cap="none">
              <a:solidFill>
                <a:schemeClr val="dk1"/>
              </a:solidFill>
              <a:latin typeface="Calibri"/>
              <a:ea typeface="Calibri"/>
              <a:cs typeface="Calibri"/>
              <a:sym typeface="Calibri"/>
            </a:endParaRPr>
          </a:p>
        </p:txBody>
      </p:sp>
      <p:pic>
        <p:nvPicPr>
          <p:cNvPr id="978" name="Google Shape;978;p89"/>
          <p:cNvPicPr preferRelativeResize="0"/>
          <p:nvPr/>
        </p:nvPicPr>
        <p:blipFill rotWithShape="1">
          <a:blip r:embed="rId3">
            <a:alphaModFix/>
          </a:blip>
          <a:srcRect/>
          <a:stretch/>
        </p:blipFill>
        <p:spPr>
          <a:xfrm>
            <a:off x="4817791" y="1837730"/>
            <a:ext cx="3652941" cy="2124670"/>
          </a:xfrm>
          <a:prstGeom prst="rect">
            <a:avLst/>
          </a:prstGeom>
          <a:noFill/>
          <a:ln>
            <a:noFill/>
          </a:ln>
          <a:effectLst>
            <a:outerShdw blurRad="292100" dist="139700" dir="2700000" algn="tl" rotWithShape="0">
              <a:srgbClr val="333333">
                <a:alpha val="64705"/>
              </a:srgbClr>
            </a:outerShdw>
          </a:effectLst>
        </p:spPr>
      </p:pic>
      <p:pic>
        <p:nvPicPr>
          <p:cNvPr id="979" name="Google Shape;979;p89"/>
          <p:cNvPicPr preferRelativeResize="0"/>
          <p:nvPr/>
        </p:nvPicPr>
        <p:blipFill rotWithShape="1">
          <a:blip r:embed="rId4">
            <a:alphaModFix/>
          </a:blip>
          <a:srcRect/>
          <a:stretch/>
        </p:blipFill>
        <p:spPr>
          <a:xfrm>
            <a:off x="914400" y="4267200"/>
            <a:ext cx="7556332" cy="2066925"/>
          </a:xfrm>
          <a:prstGeom prst="rect">
            <a:avLst/>
          </a:prstGeom>
          <a:noFill/>
          <a:ln>
            <a:noFill/>
          </a:ln>
          <a:effectLst>
            <a:outerShdw blurRad="292100" dist="139700" dir="2700000" algn="tl" rotWithShape="0">
              <a:srgbClr val="333333">
                <a:alpha val="64705"/>
              </a:srgbClr>
            </a:outerShdw>
          </a:effectLst>
        </p:spPr>
      </p:pic>
      <p:pic>
        <p:nvPicPr>
          <p:cNvPr id="980" name="Google Shape;980;p89"/>
          <p:cNvPicPr preferRelativeResize="0"/>
          <p:nvPr/>
        </p:nvPicPr>
        <p:blipFill rotWithShape="1">
          <a:blip r:embed="rId5">
            <a:alphaModFix/>
          </a:blip>
          <a:srcRect/>
          <a:stretch/>
        </p:blipFill>
        <p:spPr>
          <a:xfrm>
            <a:off x="914400" y="2004195"/>
            <a:ext cx="3238500" cy="1813560"/>
          </a:xfrm>
          <a:prstGeom prst="rect">
            <a:avLst/>
          </a:prstGeom>
          <a:noFill/>
          <a:ln>
            <a:noFill/>
          </a:ln>
          <a:effectLst>
            <a:outerShdw blurRad="292100" dist="139700" dir="2700000" algn="tl" rotWithShape="0">
              <a:srgbClr val="333333">
                <a:alpha val="64705"/>
              </a:srgbClr>
            </a:outerShdw>
          </a:effectLst>
        </p:spPr>
      </p:pic>
      <p:sp>
        <p:nvSpPr>
          <p:cNvPr id="981" name="Google Shape;981;p8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0"/>
                                        </p:tgtEl>
                                        <p:attrNameLst>
                                          <p:attrName>style.visibility</p:attrName>
                                        </p:attrNameLst>
                                      </p:cBhvr>
                                      <p:to>
                                        <p:strVal val="visible"/>
                                      </p:to>
                                    </p:set>
                                    <p:anim calcmode="lin" valueType="num">
                                      <p:cBhvr additive="base">
                                        <p:cTn id="7" dur="500"/>
                                        <p:tgtEl>
                                          <p:spTgt spid="980"/>
                                        </p:tgtEl>
                                        <p:attrNameLst>
                                          <p:attrName>ppt_w</p:attrName>
                                        </p:attrNameLst>
                                      </p:cBhvr>
                                      <p:tavLst>
                                        <p:tav tm="0">
                                          <p:val>
                                            <p:strVal val="0"/>
                                          </p:val>
                                        </p:tav>
                                        <p:tav tm="100000">
                                          <p:val>
                                            <p:strVal val="#ppt_w"/>
                                          </p:val>
                                        </p:tav>
                                      </p:tavLst>
                                    </p:anim>
                                    <p:anim calcmode="lin" valueType="num">
                                      <p:cBhvr additive="base">
                                        <p:cTn id="8" dur="500"/>
                                        <p:tgtEl>
                                          <p:spTgt spid="98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78"/>
                                        </p:tgtEl>
                                        <p:attrNameLst>
                                          <p:attrName>style.visibility</p:attrName>
                                        </p:attrNameLst>
                                      </p:cBhvr>
                                      <p:to>
                                        <p:strVal val="visible"/>
                                      </p:to>
                                    </p:set>
                                    <p:anim calcmode="lin" valueType="num">
                                      <p:cBhvr additive="base">
                                        <p:cTn id="13" dur="500"/>
                                        <p:tgtEl>
                                          <p:spTgt spid="978"/>
                                        </p:tgtEl>
                                        <p:attrNameLst>
                                          <p:attrName>ppt_w</p:attrName>
                                        </p:attrNameLst>
                                      </p:cBhvr>
                                      <p:tavLst>
                                        <p:tav tm="0">
                                          <p:val>
                                            <p:strVal val="0"/>
                                          </p:val>
                                        </p:tav>
                                        <p:tav tm="100000">
                                          <p:val>
                                            <p:strVal val="#ppt_w"/>
                                          </p:val>
                                        </p:tav>
                                      </p:tavLst>
                                    </p:anim>
                                    <p:anim calcmode="lin" valueType="num">
                                      <p:cBhvr additive="base">
                                        <p:cTn id="14" dur="500"/>
                                        <p:tgtEl>
                                          <p:spTgt spid="978"/>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79"/>
                                        </p:tgtEl>
                                        <p:attrNameLst>
                                          <p:attrName>style.visibility</p:attrName>
                                        </p:attrNameLst>
                                      </p:cBhvr>
                                      <p:to>
                                        <p:strVal val="visible"/>
                                      </p:to>
                                    </p:set>
                                    <p:anim calcmode="lin" valueType="num">
                                      <p:cBhvr additive="base">
                                        <p:cTn id="19" dur="500"/>
                                        <p:tgtEl>
                                          <p:spTgt spid="979"/>
                                        </p:tgtEl>
                                        <p:attrNameLst>
                                          <p:attrName>ppt_w</p:attrName>
                                        </p:attrNameLst>
                                      </p:cBhvr>
                                      <p:tavLst>
                                        <p:tav tm="0">
                                          <p:val>
                                            <p:strVal val="0"/>
                                          </p:val>
                                        </p:tav>
                                        <p:tav tm="100000">
                                          <p:val>
                                            <p:strVal val="#ppt_w"/>
                                          </p:val>
                                        </p:tav>
                                      </p:tavLst>
                                    </p:anim>
                                    <p:anim calcmode="lin" valueType="num">
                                      <p:cBhvr additive="base">
                                        <p:cTn id="20" dur="500"/>
                                        <p:tgtEl>
                                          <p:spTgt spid="9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idx="1"/>
          </p:nvPr>
        </p:nvSpPr>
        <p:spPr>
          <a:xfrm>
            <a:off x="3200400" y="838200"/>
            <a:ext cx="5715000" cy="5486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5000"/>
              </a:lnSpc>
              <a:spcBef>
                <a:spcPts val="0"/>
              </a:spcBef>
              <a:spcAft>
                <a:spcPts val="0"/>
              </a:spcAft>
              <a:buClr>
                <a:schemeClr val="dk1"/>
              </a:buClr>
              <a:buSzPts val="1800"/>
              <a:buNone/>
            </a:pPr>
            <a:r>
              <a:rPr lang="en-US">
                <a:latin typeface="Times New Roman"/>
                <a:ea typeface="Times New Roman"/>
                <a:cs typeface="Times New Roman"/>
                <a:sym typeface="Times New Roman"/>
              </a:rPr>
              <a:t>Have you sent an email to a friend living in United States?</a:t>
            </a:r>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		</a:t>
            </a:r>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		</a:t>
            </a:r>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Have you connected with friends all over the world on Facebook?</a:t>
            </a:r>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			</a:t>
            </a:r>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Have you searched something on the internet?</a:t>
            </a:r>
            <a:endParaRPr>
              <a:latin typeface="Times New Roman"/>
              <a:ea typeface="Times New Roman"/>
              <a:cs typeface="Times New Roman"/>
              <a:sym typeface="Times New Roman"/>
            </a:endParaRPr>
          </a:p>
        </p:txBody>
      </p:sp>
      <p:sp>
        <p:nvSpPr>
          <p:cNvPr id="196" name="Google Shape;196;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pic>
        <p:nvPicPr>
          <p:cNvPr id="197" name="Google Shape;197;p7" descr="Related image"/>
          <p:cNvPicPr preferRelativeResize="0"/>
          <p:nvPr/>
        </p:nvPicPr>
        <p:blipFill rotWithShape="1">
          <a:blip r:embed="rId3">
            <a:alphaModFix/>
          </a:blip>
          <a:srcRect/>
          <a:stretch/>
        </p:blipFill>
        <p:spPr>
          <a:xfrm>
            <a:off x="228600" y="838200"/>
            <a:ext cx="1908220" cy="1066800"/>
          </a:xfrm>
          <a:prstGeom prst="rect">
            <a:avLst/>
          </a:prstGeom>
          <a:noFill/>
          <a:ln>
            <a:noFill/>
          </a:ln>
          <a:effectLst>
            <a:outerShdw blurRad="190500" algn="tl" rotWithShape="0">
              <a:srgbClr val="000000">
                <a:alpha val="69803"/>
              </a:srgbClr>
            </a:outerShdw>
          </a:effectLst>
        </p:spPr>
      </p:pic>
      <p:pic>
        <p:nvPicPr>
          <p:cNvPr id="198" name="Google Shape;198;p7"/>
          <p:cNvPicPr preferRelativeResize="0"/>
          <p:nvPr/>
        </p:nvPicPr>
        <p:blipFill rotWithShape="1">
          <a:blip r:embed="rId4">
            <a:alphaModFix/>
          </a:blip>
          <a:srcRect/>
          <a:stretch/>
        </p:blipFill>
        <p:spPr>
          <a:xfrm>
            <a:off x="236095" y="2293674"/>
            <a:ext cx="2049905" cy="2019661"/>
          </a:xfrm>
          <a:prstGeom prst="rect">
            <a:avLst/>
          </a:prstGeom>
          <a:noFill/>
          <a:ln>
            <a:noFill/>
          </a:ln>
          <a:effectLst>
            <a:outerShdw blurRad="190500" algn="tl" rotWithShape="0">
              <a:srgbClr val="000000">
                <a:alpha val="69803"/>
              </a:srgbClr>
            </a:outerShdw>
          </a:effectLst>
        </p:spPr>
      </p:pic>
      <p:pic>
        <p:nvPicPr>
          <p:cNvPr id="199" name="Google Shape;199;p7"/>
          <p:cNvPicPr preferRelativeResize="0"/>
          <p:nvPr/>
        </p:nvPicPr>
        <p:blipFill rotWithShape="1">
          <a:blip r:embed="rId5">
            <a:alphaModFix/>
          </a:blip>
          <a:srcRect/>
          <a:stretch/>
        </p:blipFill>
        <p:spPr>
          <a:xfrm>
            <a:off x="236095" y="4572000"/>
            <a:ext cx="2404240" cy="1538288"/>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96"/>
          <p:cNvSpPr txBox="1">
            <a:spLocks noGrp="1"/>
          </p:cNvSpPr>
          <p:nvPr>
            <p:ph type="title"/>
          </p:nvPr>
        </p:nvSpPr>
        <p:spPr>
          <a:xfrm>
            <a:off x="1695254" y="276308"/>
            <a:ext cx="6019799" cy="47634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Web Application</a:t>
            </a:r>
            <a:endParaRPr dirty="0">
              <a:latin typeface="Times New Roman"/>
              <a:ea typeface="Times New Roman"/>
              <a:cs typeface="Times New Roman"/>
              <a:sym typeface="Times New Roman"/>
            </a:endParaRPr>
          </a:p>
        </p:txBody>
      </p:sp>
      <p:sp>
        <p:nvSpPr>
          <p:cNvPr id="1041" name="Google Shape;1041;p96"/>
          <p:cNvSpPr txBox="1">
            <a:spLocks noGrp="1"/>
          </p:cNvSpPr>
          <p:nvPr>
            <p:ph idx="1"/>
          </p:nvPr>
        </p:nvSpPr>
        <p:spPr>
          <a:xfrm>
            <a:off x="256881" y="925601"/>
            <a:ext cx="8686800" cy="52578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25000"/>
              </a:lnSpc>
              <a:spcBef>
                <a:spcPts val="0"/>
              </a:spcBef>
              <a:spcAft>
                <a:spcPts val="0"/>
              </a:spcAft>
              <a:buClr>
                <a:schemeClr val="dk1"/>
              </a:buClr>
              <a:buSzPts val="1800"/>
              <a:buNone/>
            </a:pPr>
            <a:r>
              <a:rPr lang="en-US" dirty="0">
                <a:latin typeface="Times New Roman"/>
                <a:ea typeface="Times New Roman"/>
                <a:cs typeface="Times New Roman"/>
                <a:sym typeface="Times New Roman"/>
              </a:rPr>
              <a:t>A </a:t>
            </a:r>
            <a:r>
              <a:rPr lang="en-US" b="1" dirty="0">
                <a:latin typeface="Times New Roman"/>
                <a:ea typeface="Times New Roman"/>
                <a:cs typeface="Times New Roman"/>
                <a:sym typeface="Times New Roman"/>
              </a:rPr>
              <a:t>Web application</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Web</a:t>
            </a:r>
            <a:r>
              <a:rPr lang="en-US" dirty="0">
                <a:latin typeface="Times New Roman"/>
                <a:ea typeface="Times New Roman"/>
                <a:cs typeface="Times New Roman"/>
                <a:sym typeface="Times New Roman"/>
              </a:rPr>
              <a:t> app) is an </a:t>
            </a:r>
            <a:r>
              <a:rPr lang="en-US" b="1" dirty="0">
                <a:latin typeface="Times New Roman"/>
                <a:ea typeface="Times New Roman"/>
                <a:cs typeface="Times New Roman"/>
                <a:sym typeface="Times New Roman"/>
              </a:rPr>
              <a:t>application</a:t>
            </a:r>
            <a:r>
              <a:rPr lang="en-US" dirty="0">
                <a:latin typeface="Times New Roman"/>
                <a:ea typeface="Times New Roman"/>
                <a:cs typeface="Times New Roman"/>
                <a:sym typeface="Times New Roman"/>
              </a:rPr>
              <a:t> program that is stored on a remote server and delivered over the Internet through a browser interface. </a:t>
            </a:r>
            <a:endParaRPr dirty="0"/>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It can be:</a:t>
            </a:r>
            <a:endParaRPr dirty="0"/>
          </a:p>
          <a:p>
            <a:pPr marL="0" lvl="0" indent="0" algn="just"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Static Web Application </a:t>
            </a:r>
            <a:endParaRPr dirty="0"/>
          </a:p>
          <a:p>
            <a:pPr marL="342900" lvl="0" indent="-342900" algn="just"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A collection of related web pages that may contain text, links, audio, images and videos.</a:t>
            </a:r>
            <a:endParaRPr dirty="0"/>
          </a:p>
          <a:p>
            <a:pPr marL="342900" lvl="0" indent="-342900" algn="just" rtl="0">
              <a:lnSpc>
                <a:spcPct val="125000"/>
              </a:lnSpc>
              <a:spcBef>
                <a:spcPts val="600"/>
              </a:spcBef>
              <a:spcAft>
                <a:spcPts val="0"/>
              </a:spcAft>
              <a:buClr>
                <a:schemeClr val="dk1"/>
              </a:buClr>
              <a:buSzPts val="1800"/>
              <a:buChar char="•"/>
            </a:pPr>
            <a:r>
              <a:rPr lang="en-US" sz="1800" dirty="0">
                <a:latin typeface="Times New Roman"/>
                <a:ea typeface="Times New Roman"/>
                <a:cs typeface="Times New Roman"/>
                <a:sym typeface="Times New Roman"/>
              </a:rPr>
              <a:t>It requires only client-side processing.</a:t>
            </a:r>
            <a:endParaRPr sz="1800" b="1"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Dynamic Web Application</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A dynamic web application is interactive.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They can automatically update different sections based on information from other applications or databases. Users see different inputs based on the input given.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Dynamic web applications require back-end processing in addition to client-side processing. </a:t>
            </a:r>
            <a:endParaRPr dirty="0"/>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Facebook app is an example of dynamic web application.</a:t>
            </a:r>
            <a:endParaRPr dirty="0"/>
          </a:p>
        </p:txBody>
      </p:sp>
      <p:sp>
        <p:nvSpPr>
          <p:cNvPr id="1039" name="Google Shape;1039;p9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7"/>
          <p:cNvSpPr txBox="1">
            <a:spLocks noGrp="1"/>
          </p:cNvSpPr>
          <p:nvPr>
            <p:ph type="title"/>
          </p:nvPr>
        </p:nvSpPr>
        <p:spPr>
          <a:xfrm>
            <a:off x="1676399" y="316295"/>
            <a:ext cx="6019799" cy="47634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Static and Dynamic Web Applications</a:t>
            </a:r>
            <a:endParaRPr>
              <a:latin typeface="Times New Roman"/>
              <a:ea typeface="Times New Roman"/>
              <a:cs typeface="Times New Roman"/>
              <a:sym typeface="Times New Roman"/>
            </a:endParaRPr>
          </a:p>
        </p:txBody>
      </p:sp>
      <p:sp>
        <p:nvSpPr>
          <p:cNvPr id="1048" name="Google Shape;1048;p9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61</a:t>
            </a:fld>
            <a:endParaRPr/>
          </a:p>
        </p:txBody>
      </p:sp>
      <p:pic>
        <p:nvPicPr>
          <p:cNvPr id="1050" name="Google Shape;1050;p97" descr="Image result for static and Dynamic web applications"/>
          <p:cNvPicPr preferRelativeResize="0"/>
          <p:nvPr/>
        </p:nvPicPr>
        <p:blipFill rotWithShape="1">
          <a:blip r:embed="rId3">
            <a:alphaModFix/>
          </a:blip>
          <a:srcRect/>
          <a:stretch/>
        </p:blipFill>
        <p:spPr>
          <a:xfrm>
            <a:off x="1828800" y="1139694"/>
            <a:ext cx="5943600" cy="3819525"/>
          </a:xfrm>
          <a:prstGeom prst="rect">
            <a:avLst/>
          </a:prstGeom>
          <a:noFill/>
          <a:ln w="9525" cap="flat" cmpd="sng">
            <a:solidFill>
              <a:schemeClr val="dk1"/>
            </a:solidFill>
            <a:prstDash val="solid"/>
            <a:round/>
            <a:headEnd type="none" w="sm" len="sm"/>
            <a:tailEnd type="none" w="sm" len="sm"/>
          </a:ln>
        </p:spPr>
      </p:pic>
      <p:sp>
        <p:nvSpPr>
          <p:cNvPr id="1051" name="Google Shape;1051;p97"/>
          <p:cNvSpPr txBox="1"/>
          <p:nvPr/>
        </p:nvSpPr>
        <p:spPr>
          <a:xfrm>
            <a:off x="2262433" y="5121629"/>
            <a:ext cx="531460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Diagram: Static vs. Dynamic Web Applications</a:t>
            </a:r>
            <a:endParaRPr sz="1800" b="1"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 calcmode="lin" valueType="num">
                                      <p:cBhvr additive="base">
                                        <p:cTn id="7" dur="500"/>
                                        <p:tgtEl>
                                          <p:spTgt spid="1050"/>
                                        </p:tgtEl>
                                        <p:attrNameLst>
                                          <p:attrName>ppt_w</p:attrName>
                                        </p:attrNameLst>
                                      </p:cBhvr>
                                      <p:tavLst>
                                        <p:tav tm="0">
                                          <p:val>
                                            <p:strVal val="0"/>
                                          </p:val>
                                        </p:tav>
                                        <p:tav tm="100000">
                                          <p:val>
                                            <p:strVal val="#ppt_w"/>
                                          </p:val>
                                        </p:tav>
                                      </p:tavLst>
                                    </p:anim>
                                    <p:anim calcmode="lin" valueType="num">
                                      <p:cBhvr additive="base">
                                        <p:cTn id="8" dur="500"/>
                                        <p:tgtEl>
                                          <p:spTgt spid="10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98"/>
          <p:cNvSpPr txBox="1">
            <a:spLocks noGrp="1"/>
          </p:cNvSpPr>
          <p:nvPr>
            <p:ph type="title"/>
          </p:nvPr>
        </p:nvSpPr>
        <p:spPr>
          <a:xfrm>
            <a:off x="1238250" y="295162"/>
            <a:ext cx="6838950" cy="47634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2000"/>
              <a:buFont typeface="Times New Roman"/>
              <a:buNone/>
            </a:pPr>
            <a:r>
              <a:rPr lang="en-US" dirty="0">
                <a:latin typeface="Times New Roman"/>
                <a:ea typeface="Times New Roman"/>
                <a:cs typeface="Times New Roman"/>
                <a:sym typeface="Times New Roman"/>
              </a:rPr>
              <a:t>Front-end and Back-end Web Development</a:t>
            </a:r>
            <a:endParaRPr dirty="0">
              <a:latin typeface="Times New Roman"/>
              <a:ea typeface="Times New Roman"/>
              <a:cs typeface="Times New Roman"/>
              <a:sym typeface="Times New Roman"/>
            </a:endParaRPr>
          </a:p>
        </p:txBody>
      </p:sp>
      <p:sp>
        <p:nvSpPr>
          <p:cNvPr id="1059" name="Google Shape;1059;p98"/>
          <p:cNvSpPr txBox="1">
            <a:spLocks noGrp="1"/>
          </p:cNvSpPr>
          <p:nvPr>
            <p:ph idx="1"/>
          </p:nvPr>
        </p:nvSpPr>
        <p:spPr>
          <a:xfrm>
            <a:off x="228600" y="1295400"/>
            <a:ext cx="8686800" cy="5257800"/>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1800"/>
              <a:buNone/>
            </a:pPr>
            <a:r>
              <a:rPr lang="en-US" dirty="0">
                <a:latin typeface="Times New Roman"/>
                <a:ea typeface="Times New Roman"/>
                <a:cs typeface="Times New Roman"/>
                <a:sym typeface="Times New Roman"/>
              </a:rPr>
              <a:t>The </a:t>
            </a:r>
            <a:r>
              <a:rPr lang="en-US" b="1" dirty="0">
                <a:latin typeface="Times New Roman"/>
                <a:ea typeface="Times New Roman"/>
                <a:cs typeface="Times New Roman"/>
                <a:sym typeface="Times New Roman"/>
              </a:rPr>
              <a:t>web development functions </a:t>
            </a:r>
            <a:r>
              <a:rPr lang="en-US" dirty="0">
                <a:latin typeface="Times New Roman"/>
                <a:ea typeface="Times New Roman"/>
                <a:cs typeface="Times New Roman"/>
                <a:sym typeface="Times New Roman"/>
              </a:rPr>
              <a:t>can be categorized into five areas:</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Font typeface="Calibri"/>
              <a:buAutoNum type="arabicPeriod"/>
            </a:pPr>
            <a:r>
              <a:rPr lang="en-US" dirty="0">
                <a:latin typeface="Times New Roman"/>
                <a:ea typeface="Times New Roman"/>
                <a:cs typeface="Times New Roman"/>
                <a:sym typeface="Times New Roman"/>
              </a:rPr>
              <a:t>Preparing page structure.</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Font typeface="Calibri"/>
              <a:buAutoNum type="arabicPeriod"/>
            </a:pPr>
            <a:r>
              <a:rPr lang="en-US" dirty="0">
                <a:latin typeface="Times New Roman"/>
                <a:ea typeface="Times New Roman"/>
                <a:cs typeface="Times New Roman"/>
                <a:sym typeface="Times New Roman"/>
              </a:rPr>
              <a:t>Organizing and managing content hierarchy.</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Font typeface="Calibri"/>
              <a:buAutoNum type="arabicPeriod"/>
            </a:pPr>
            <a:r>
              <a:rPr lang="en-US" dirty="0">
                <a:latin typeface="Times New Roman"/>
                <a:ea typeface="Times New Roman"/>
                <a:cs typeface="Times New Roman"/>
                <a:sym typeface="Times New Roman"/>
              </a:rPr>
              <a:t>Serving content to the user.</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Font typeface="Calibri"/>
              <a:buAutoNum type="arabicPeriod"/>
            </a:pPr>
            <a:r>
              <a:rPr lang="en-US" dirty="0">
                <a:latin typeface="Times New Roman"/>
                <a:ea typeface="Times New Roman"/>
                <a:cs typeface="Times New Roman"/>
                <a:sym typeface="Times New Roman"/>
              </a:rPr>
              <a:t>Capturing user input.</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Font typeface="Calibri"/>
              <a:buAutoNum type="arabicPeriod"/>
            </a:pPr>
            <a:r>
              <a:rPr lang="en-US" dirty="0">
                <a:latin typeface="Times New Roman"/>
                <a:ea typeface="Times New Roman"/>
                <a:cs typeface="Times New Roman"/>
                <a:sym typeface="Times New Roman"/>
              </a:rPr>
              <a:t>Performing back-end processing and integration.</a:t>
            </a:r>
            <a:endParaRPr dirty="0"/>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Different web technologies are required to accomplish these functions. Web development can be divided into </a:t>
            </a:r>
            <a:r>
              <a:rPr lang="en-US" b="1" dirty="0">
                <a:latin typeface="Times New Roman"/>
                <a:ea typeface="Times New Roman"/>
                <a:cs typeface="Times New Roman"/>
                <a:sym typeface="Times New Roman"/>
              </a:rPr>
              <a:t>two categories</a:t>
            </a:r>
            <a:r>
              <a:rPr lang="en-US" dirty="0">
                <a:latin typeface="Times New Roman"/>
                <a:ea typeface="Times New Roman"/>
                <a:cs typeface="Times New Roman"/>
                <a:sym typeface="Times New Roman"/>
              </a:rPr>
              <a:t>:</a:t>
            </a:r>
            <a:endParaRPr dirty="0"/>
          </a:p>
          <a:p>
            <a:pPr marL="342900" lvl="0" indent="-342900" algn="just" rtl="0">
              <a:lnSpc>
                <a:spcPct val="125000"/>
              </a:lnSpc>
              <a:spcBef>
                <a:spcPts val="600"/>
              </a:spcBef>
              <a:spcAft>
                <a:spcPts val="0"/>
              </a:spcAft>
              <a:buClr>
                <a:schemeClr val="dk1"/>
              </a:buClr>
              <a:buSzPts val="1800"/>
              <a:buAutoNum type="arabicPeriod"/>
            </a:pPr>
            <a:r>
              <a:rPr lang="en-US" b="1" dirty="0">
                <a:latin typeface="Times New Roman"/>
                <a:ea typeface="Times New Roman"/>
                <a:cs typeface="Times New Roman"/>
                <a:sym typeface="Times New Roman"/>
              </a:rPr>
              <a:t>Front-end Web Development</a:t>
            </a:r>
            <a:endParaRPr dirty="0"/>
          </a:p>
          <a:p>
            <a:pPr marL="342900" lvl="0" indent="-342900" algn="just" rtl="0">
              <a:lnSpc>
                <a:spcPct val="125000"/>
              </a:lnSpc>
              <a:spcBef>
                <a:spcPts val="600"/>
              </a:spcBef>
              <a:spcAft>
                <a:spcPts val="0"/>
              </a:spcAft>
              <a:buClr>
                <a:schemeClr val="dk1"/>
              </a:buClr>
              <a:buSzPts val="1800"/>
              <a:buAutoNum type="arabicPeriod"/>
            </a:pPr>
            <a:r>
              <a:rPr lang="en-US" b="1" dirty="0">
                <a:latin typeface="Times New Roman"/>
                <a:ea typeface="Times New Roman"/>
                <a:cs typeface="Times New Roman"/>
                <a:sym typeface="Times New Roman"/>
              </a:rPr>
              <a:t>Back-end Web Development</a:t>
            </a:r>
            <a:endParaRPr b="1" dirty="0">
              <a:latin typeface="Times New Roman"/>
              <a:ea typeface="Times New Roman"/>
              <a:cs typeface="Times New Roman"/>
              <a:sym typeface="Times New Roman"/>
            </a:endParaRPr>
          </a:p>
        </p:txBody>
      </p:sp>
      <p:sp>
        <p:nvSpPr>
          <p:cNvPr id="1057" name="Google Shape;1057;p9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9">
                                            <p:txEl>
                                              <p:pRg st="0" end="0"/>
                                            </p:txEl>
                                          </p:spTgt>
                                        </p:tgtEl>
                                        <p:attrNameLst>
                                          <p:attrName>style.visibility</p:attrName>
                                        </p:attrNameLst>
                                      </p:cBhvr>
                                      <p:to>
                                        <p:strVal val="visible"/>
                                      </p:to>
                                    </p:set>
                                    <p:animEffect transition="in" filter="fade">
                                      <p:cBhvr>
                                        <p:cTn id="7" dur="1000"/>
                                        <p:tgtEl>
                                          <p:spTgt spid="1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9">
                                            <p:txEl>
                                              <p:pRg st="1" end="1"/>
                                            </p:txEl>
                                          </p:spTgt>
                                        </p:tgtEl>
                                        <p:attrNameLst>
                                          <p:attrName>style.visibility</p:attrName>
                                        </p:attrNameLst>
                                      </p:cBhvr>
                                      <p:to>
                                        <p:strVal val="visible"/>
                                      </p:to>
                                    </p:set>
                                    <p:animEffect transition="in" filter="fade">
                                      <p:cBhvr>
                                        <p:cTn id="12" dur="1000"/>
                                        <p:tgtEl>
                                          <p:spTgt spid="1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9">
                                            <p:txEl>
                                              <p:pRg st="2" end="2"/>
                                            </p:txEl>
                                          </p:spTgt>
                                        </p:tgtEl>
                                        <p:attrNameLst>
                                          <p:attrName>style.visibility</p:attrName>
                                        </p:attrNameLst>
                                      </p:cBhvr>
                                      <p:to>
                                        <p:strVal val="visible"/>
                                      </p:to>
                                    </p:set>
                                    <p:animEffect transition="in" filter="fade">
                                      <p:cBhvr>
                                        <p:cTn id="17" dur="1000"/>
                                        <p:tgtEl>
                                          <p:spTgt spid="10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9">
                                            <p:txEl>
                                              <p:pRg st="3" end="3"/>
                                            </p:txEl>
                                          </p:spTgt>
                                        </p:tgtEl>
                                        <p:attrNameLst>
                                          <p:attrName>style.visibility</p:attrName>
                                        </p:attrNameLst>
                                      </p:cBhvr>
                                      <p:to>
                                        <p:strVal val="visible"/>
                                      </p:to>
                                    </p:set>
                                    <p:animEffect transition="in" filter="fade">
                                      <p:cBhvr>
                                        <p:cTn id="22" dur="1000"/>
                                        <p:tgtEl>
                                          <p:spTgt spid="10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9">
                                            <p:txEl>
                                              <p:pRg st="4" end="4"/>
                                            </p:txEl>
                                          </p:spTgt>
                                        </p:tgtEl>
                                        <p:attrNameLst>
                                          <p:attrName>style.visibility</p:attrName>
                                        </p:attrNameLst>
                                      </p:cBhvr>
                                      <p:to>
                                        <p:strVal val="visible"/>
                                      </p:to>
                                    </p:set>
                                    <p:animEffect transition="in" filter="fade">
                                      <p:cBhvr>
                                        <p:cTn id="27" dur="1000"/>
                                        <p:tgtEl>
                                          <p:spTgt spid="10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9">
                                            <p:txEl>
                                              <p:pRg st="5" end="5"/>
                                            </p:txEl>
                                          </p:spTgt>
                                        </p:tgtEl>
                                        <p:attrNameLst>
                                          <p:attrName>style.visibility</p:attrName>
                                        </p:attrNameLst>
                                      </p:cBhvr>
                                      <p:to>
                                        <p:strVal val="visible"/>
                                      </p:to>
                                    </p:set>
                                    <p:animEffect transition="in" filter="fade">
                                      <p:cBhvr>
                                        <p:cTn id="32" dur="1000"/>
                                        <p:tgtEl>
                                          <p:spTgt spid="10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9">
                                            <p:txEl>
                                              <p:pRg st="6" end="6"/>
                                            </p:txEl>
                                          </p:spTgt>
                                        </p:tgtEl>
                                        <p:attrNameLst>
                                          <p:attrName>style.visibility</p:attrName>
                                        </p:attrNameLst>
                                      </p:cBhvr>
                                      <p:to>
                                        <p:strVal val="visible"/>
                                      </p:to>
                                    </p:set>
                                    <p:animEffect transition="in" filter="fade">
                                      <p:cBhvr>
                                        <p:cTn id="37" dur="1000"/>
                                        <p:tgtEl>
                                          <p:spTgt spid="10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59">
                                            <p:txEl>
                                              <p:pRg st="7" end="7"/>
                                            </p:txEl>
                                          </p:spTgt>
                                        </p:tgtEl>
                                        <p:attrNameLst>
                                          <p:attrName>style.visibility</p:attrName>
                                        </p:attrNameLst>
                                      </p:cBhvr>
                                      <p:to>
                                        <p:strVal val="visible"/>
                                      </p:to>
                                    </p:set>
                                    <p:animEffect transition="in" filter="fade">
                                      <p:cBhvr>
                                        <p:cTn id="42" dur="1000"/>
                                        <p:tgtEl>
                                          <p:spTgt spid="10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59">
                                            <p:txEl>
                                              <p:pRg st="8" end="8"/>
                                            </p:txEl>
                                          </p:spTgt>
                                        </p:tgtEl>
                                        <p:attrNameLst>
                                          <p:attrName>style.visibility</p:attrName>
                                        </p:attrNameLst>
                                      </p:cBhvr>
                                      <p:to>
                                        <p:strVal val="visible"/>
                                      </p:to>
                                    </p:set>
                                    <p:animEffect transition="in" filter="fade">
                                      <p:cBhvr>
                                        <p:cTn id="47" dur="1000"/>
                                        <p:tgtEl>
                                          <p:spTgt spid="10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59">
                                            <p:txEl>
                                              <p:pRg st="9" end="9"/>
                                            </p:txEl>
                                          </p:spTgt>
                                        </p:tgtEl>
                                        <p:attrNameLst>
                                          <p:attrName>style.visibility</p:attrName>
                                        </p:attrNameLst>
                                      </p:cBhvr>
                                      <p:to>
                                        <p:strVal val="visible"/>
                                      </p:to>
                                    </p:set>
                                    <p:animEffect transition="in" filter="fade">
                                      <p:cBhvr>
                                        <p:cTn id="52" dur="1000"/>
                                        <p:tgtEl>
                                          <p:spTgt spid="10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7" name="Google Shape;1067;p99"/>
          <p:cNvSpPr txBox="1">
            <a:spLocks noGrp="1"/>
          </p:cNvSpPr>
          <p:nvPr>
            <p:ph idx="1"/>
          </p:nvPr>
        </p:nvSpPr>
        <p:spPr>
          <a:xfrm>
            <a:off x="278476" y="102124"/>
            <a:ext cx="8686800" cy="6619352"/>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Front-end Development</a:t>
            </a:r>
            <a:r>
              <a:rPr lang="en-US" dirty="0">
                <a:latin typeface="Times New Roman"/>
                <a:ea typeface="Times New Roman"/>
                <a:cs typeface="Times New Roman"/>
                <a:sym typeface="Times New Roman"/>
              </a:rPr>
              <a:t> is also called the client-side development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It is used for developing what the user sees when they open a website or load a web application.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It is used to develop the structure and design of websites. </a:t>
            </a: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Back-end development - </a:t>
            </a:r>
            <a:r>
              <a:rPr lang="en-US" dirty="0">
                <a:latin typeface="Times New Roman"/>
                <a:ea typeface="Times New Roman"/>
                <a:cs typeface="Times New Roman"/>
                <a:sym typeface="Times New Roman"/>
              </a:rPr>
              <a:t>Most of the code that makes a web application work is on the back-end.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back-end code runs on the server therefore, a back-end developer must have a good understanding of the programming languages, database and server architecture. </a:t>
            </a:r>
            <a:endParaRPr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server-side programming can be divided into four main components:</a:t>
            </a:r>
            <a:endParaRPr dirty="0">
              <a:latin typeface="Times New Roman"/>
              <a:ea typeface="Times New Roman"/>
              <a:cs typeface="Times New Roman"/>
              <a:sym typeface="Times New Roman"/>
            </a:endParaRPr>
          </a:p>
          <a:p>
            <a:pPr marL="742950" lvl="1" indent="-285750" algn="just" rtl="0">
              <a:lnSpc>
                <a:spcPct val="125000"/>
              </a:lnSpc>
              <a:spcBef>
                <a:spcPts val="600"/>
              </a:spcBef>
              <a:spcAft>
                <a:spcPts val="0"/>
              </a:spcAft>
              <a:buClr>
                <a:schemeClr val="dk1"/>
              </a:buClr>
              <a:buSzPts val="1440"/>
              <a:buFont typeface="Noto Sans Symbols"/>
              <a:buChar char="❖"/>
            </a:pPr>
            <a:r>
              <a:rPr lang="en-US" b="1" dirty="0">
                <a:latin typeface="Times New Roman"/>
                <a:ea typeface="Times New Roman"/>
                <a:cs typeface="Times New Roman"/>
                <a:sym typeface="Times New Roman"/>
              </a:rPr>
              <a:t>The Servers</a:t>
            </a:r>
            <a:endParaRPr dirty="0"/>
          </a:p>
          <a:p>
            <a:pPr marL="742950" lvl="1" indent="-285750" algn="just" rtl="0">
              <a:lnSpc>
                <a:spcPct val="125000"/>
              </a:lnSpc>
              <a:spcBef>
                <a:spcPts val="600"/>
              </a:spcBef>
              <a:spcAft>
                <a:spcPts val="0"/>
              </a:spcAft>
              <a:buClr>
                <a:schemeClr val="dk1"/>
              </a:buClr>
              <a:buSzPts val="1440"/>
              <a:buFont typeface="Noto Sans Symbols"/>
              <a:buChar char="❖"/>
            </a:pPr>
            <a:r>
              <a:rPr lang="en-US" b="1" dirty="0">
                <a:latin typeface="Times New Roman"/>
                <a:ea typeface="Times New Roman"/>
                <a:cs typeface="Times New Roman"/>
                <a:sym typeface="Times New Roman"/>
              </a:rPr>
              <a:t>Databases </a:t>
            </a:r>
            <a:endParaRPr dirty="0"/>
          </a:p>
          <a:p>
            <a:pPr marL="742950" lvl="1" indent="-285750" algn="just" rtl="0">
              <a:lnSpc>
                <a:spcPct val="125000"/>
              </a:lnSpc>
              <a:spcBef>
                <a:spcPts val="600"/>
              </a:spcBef>
              <a:spcAft>
                <a:spcPts val="0"/>
              </a:spcAft>
              <a:buClr>
                <a:schemeClr val="dk1"/>
              </a:buClr>
              <a:buSzPts val="1440"/>
              <a:buFont typeface="Noto Sans Symbols"/>
              <a:buChar char="❖"/>
            </a:pPr>
            <a:r>
              <a:rPr lang="en-US" b="1" dirty="0">
                <a:latin typeface="Times New Roman"/>
                <a:ea typeface="Times New Roman"/>
                <a:cs typeface="Times New Roman"/>
                <a:sym typeface="Times New Roman"/>
              </a:rPr>
              <a:t>Middleware </a:t>
            </a:r>
            <a:endParaRPr dirty="0"/>
          </a:p>
          <a:p>
            <a:pPr marL="742950" lvl="1" indent="-285750" algn="just" rtl="0">
              <a:lnSpc>
                <a:spcPct val="125000"/>
              </a:lnSpc>
              <a:spcBef>
                <a:spcPts val="600"/>
              </a:spcBef>
              <a:spcAft>
                <a:spcPts val="0"/>
              </a:spcAft>
              <a:buClr>
                <a:schemeClr val="dk1"/>
              </a:buClr>
              <a:buSzPts val="1440"/>
              <a:buFont typeface="Noto Sans Symbols"/>
              <a:buChar char="❖"/>
            </a:pPr>
            <a:r>
              <a:rPr lang="en-US" b="1" dirty="0">
                <a:latin typeface="Times New Roman"/>
                <a:ea typeface="Times New Roman"/>
                <a:cs typeface="Times New Roman"/>
                <a:sym typeface="Times New Roman"/>
              </a:rPr>
              <a:t>Programming languages and framework.</a:t>
            </a:r>
            <a:endParaRPr b="1"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1065" name="Google Shape;1065;p9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7">
                                            <p:txEl>
                                              <p:pRg st="0" end="0"/>
                                            </p:txEl>
                                          </p:spTgt>
                                        </p:tgtEl>
                                        <p:attrNameLst>
                                          <p:attrName>style.visibility</p:attrName>
                                        </p:attrNameLst>
                                      </p:cBhvr>
                                      <p:to>
                                        <p:strVal val="visible"/>
                                      </p:to>
                                    </p:set>
                                    <p:animEffect transition="in" filter="fade">
                                      <p:cBhvr>
                                        <p:cTn id="7" dur="1000"/>
                                        <p:tgtEl>
                                          <p:spTgt spid="1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7">
                                            <p:txEl>
                                              <p:pRg st="1" end="1"/>
                                            </p:txEl>
                                          </p:spTgt>
                                        </p:tgtEl>
                                        <p:attrNameLst>
                                          <p:attrName>style.visibility</p:attrName>
                                        </p:attrNameLst>
                                      </p:cBhvr>
                                      <p:to>
                                        <p:strVal val="visible"/>
                                      </p:to>
                                    </p:set>
                                    <p:animEffect transition="in" filter="fade">
                                      <p:cBhvr>
                                        <p:cTn id="12" dur="1000"/>
                                        <p:tgtEl>
                                          <p:spTgt spid="1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7">
                                            <p:txEl>
                                              <p:pRg st="2" end="2"/>
                                            </p:txEl>
                                          </p:spTgt>
                                        </p:tgtEl>
                                        <p:attrNameLst>
                                          <p:attrName>style.visibility</p:attrName>
                                        </p:attrNameLst>
                                      </p:cBhvr>
                                      <p:to>
                                        <p:strVal val="visible"/>
                                      </p:to>
                                    </p:set>
                                    <p:animEffect transition="in" filter="fade">
                                      <p:cBhvr>
                                        <p:cTn id="17" dur="1000"/>
                                        <p:tgtEl>
                                          <p:spTgt spid="1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7">
                                            <p:txEl>
                                              <p:pRg st="3" end="3"/>
                                            </p:txEl>
                                          </p:spTgt>
                                        </p:tgtEl>
                                        <p:attrNameLst>
                                          <p:attrName>style.visibility</p:attrName>
                                        </p:attrNameLst>
                                      </p:cBhvr>
                                      <p:to>
                                        <p:strVal val="visible"/>
                                      </p:to>
                                    </p:set>
                                    <p:animEffect transition="in" filter="fade">
                                      <p:cBhvr>
                                        <p:cTn id="22" dur="1000"/>
                                        <p:tgtEl>
                                          <p:spTgt spid="10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7">
                                            <p:txEl>
                                              <p:pRg st="4" end="4"/>
                                            </p:txEl>
                                          </p:spTgt>
                                        </p:tgtEl>
                                        <p:attrNameLst>
                                          <p:attrName>style.visibility</p:attrName>
                                        </p:attrNameLst>
                                      </p:cBhvr>
                                      <p:to>
                                        <p:strVal val="visible"/>
                                      </p:to>
                                    </p:set>
                                    <p:animEffect transition="in" filter="fade">
                                      <p:cBhvr>
                                        <p:cTn id="27" dur="1000"/>
                                        <p:tgtEl>
                                          <p:spTgt spid="10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7">
                                            <p:txEl>
                                              <p:pRg st="5" end="5"/>
                                            </p:txEl>
                                          </p:spTgt>
                                        </p:tgtEl>
                                        <p:attrNameLst>
                                          <p:attrName>style.visibility</p:attrName>
                                        </p:attrNameLst>
                                      </p:cBhvr>
                                      <p:to>
                                        <p:strVal val="visible"/>
                                      </p:to>
                                    </p:set>
                                    <p:animEffect transition="in" filter="fade">
                                      <p:cBhvr>
                                        <p:cTn id="32" dur="1000"/>
                                        <p:tgtEl>
                                          <p:spTgt spid="10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7">
                                            <p:txEl>
                                              <p:pRg st="6" end="6"/>
                                            </p:txEl>
                                          </p:spTgt>
                                        </p:tgtEl>
                                        <p:attrNameLst>
                                          <p:attrName>style.visibility</p:attrName>
                                        </p:attrNameLst>
                                      </p:cBhvr>
                                      <p:to>
                                        <p:strVal val="visible"/>
                                      </p:to>
                                    </p:set>
                                    <p:animEffect transition="in" filter="fade">
                                      <p:cBhvr>
                                        <p:cTn id="37" dur="1000"/>
                                        <p:tgtEl>
                                          <p:spTgt spid="10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7">
                                            <p:txEl>
                                              <p:pRg st="7" end="7"/>
                                            </p:txEl>
                                          </p:spTgt>
                                        </p:tgtEl>
                                        <p:attrNameLst>
                                          <p:attrName>style.visibility</p:attrName>
                                        </p:attrNameLst>
                                      </p:cBhvr>
                                      <p:to>
                                        <p:strVal val="visible"/>
                                      </p:to>
                                    </p:set>
                                    <p:animEffect transition="in" filter="fade">
                                      <p:cBhvr>
                                        <p:cTn id="42" dur="1000"/>
                                        <p:tgtEl>
                                          <p:spTgt spid="10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7">
                                            <p:txEl>
                                              <p:pRg st="8" end="8"/>
                                            </p:txEl>
                                          </p:spTgt>
                                        </p:tgtEl>
                                        <p:attrNameLst>
                                          <p:attrName>style.visibility</p:attrName>
                                        </p:attrNameLst>
                                      </p:cBhvr>
                                      <p:to>
                                        <p:strVal val="visible"/>
                                      </p:to>
                                    </p:set>
                                    <p:animEffect transition="in" filter="fade">
                                      <p:cBhvr>
                                        <p:cTn id="47" dur="1000"/>
                                        <p:tgtEl>
                                          <p:spTgt spid="10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67">
                                            <p:txEl>
                                              <p:pRg st="9" end="9"/>
                                            </p:txEl>
                                          </p:spTgt>
                                        </p:tgtEl>
                                        <p:attrNameLst>
                                          <p:attrName>style.visibility</p:attrName>
                                        </p:attrNameLst>
                                      </p:cBhvr>
                                      <p:to>
                                        <p:strVal val="visible"/>
                                      </p:to>
                                    </p:set>
                                    <p:animEffect transition="in" filter="fade">
                                      <p:cBhvr>
                                        <p:cTn id="52" dur="1000"/>
                                        <p:tgtEl>
                                          <p:spTgt spid="10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67">
                                            <p:txEl>
                                              <p:pRg st="10" end="10"/>
                                            </p:txEl>
                                          </p:spTgt>
                                        </p:tgtEl>
                                        <p:attrNameLst>
                                          <p:attrName>style.visibility</p:attrName>
                                        </p:attrNameLst>
                                      </p:cBhvr>
                                      <p:to>
                                        <p:strVal val="visible"/>
                                      </p:to>
                                    </p:set>
                                    <p:animEffect transition="in" filter="fade">
                                      <p:cBhvr>
                                        <p:cTn id="57" dur="1000"/>
                                        <p:tgtEl>
                                          <p:spTgt spid="10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67">
                                            <p:txEl>
                                              <p:pRg st="11" end="11"/>
                                            </p:txEl>
                                          </p:spTgt>
                                        </p:tgtEl>
                                        <p:attrNameLst>
                                          <p:attrName>style.visibility</p:attrName>
                                        </p:attrNameLst>
                                      </p:cBhvr>
                                      <p:to>
                                        <p:strVal val="visible"/>
                                      </p:to>
                                    </p:set>
                                    <p:animEffect transition="in" filter="fade">
                                      <p:cBhvr>
                                        <p:cTn id="62" dur="1000"/>
                                        <p:tgtEl>
                                          <p:spTgt spid="10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102"/>
          <p:cNvSpPr txBox="1">
            <a:spLocks noGrp="1"/>
          </p:cNvSpPr>
          <p:nvPr>
            <p:ph idx="1"/>
          </p:nvPr>
        </p:nvSpPr>
        <p:spPr>
          <a:xfrm>
            <a:off x="212488" y="168112"/>
            <a:ext cx="8686800" cy="6248564"/>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			        Web Technologies</a:t>
            </a:r>
            <a:endParaRPr dirty="0"/>
          </a:p>
          <a:p>
            <a:pPr marL="0" lvl="0" indent="0" algn="just"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Web technologies</a:t>
            </a:r>
            <a:r>
              <a:rPr lang="en-US" dirty="0">
                <a:latin typeface="Times New Roman"/>
                <a:ea typeface="Times New Roman"/>
                <a:cs typeface="Times New Roman"/>
                <a:sym typeface="Times New Roman"/>
              </a:rPr>
              <a:t> is a general term referring to the many languages and multimedia packages that are used in conjunction with one another, to produce dynamic web sites. Some of the important technologies are:</a:t>
            </a:r>
            <a:endParaRPr dirty="0"/>
          </a:p>
          <a:p>
            <a:pPr marL="342900" lvl="0" indent="-342900" algn="just" rtl="0">
              <a:lnSpc>
                <a:spcPct val="125000"/>
              </a:lnSpc>
              <a:spcBef>
                <a:spcPts val="600"/>
              </a:spcBef>
              <a:spcAft>
                <a:spcPts val="0"/>
              </a:spcAft>
              <a:buClr>
                <a:schemeClr val="dk1"/>
              </a:buClr>
              <a:buSzPts val="1800"/>
              <a:buChar char="•"/>
            </a:pPr>
            <a:r>
              <a:rPr lang="en-US" b="1" dirty="0">
                <a:latin typeface="Times New Roman"/>
                <a:ea typeface="Times New Roman"/>
                <a:cs typeface="Times New Roman"/>
                <a:sym typeface="Times New Roman"/>
              </a:rPr>
              <a:t>Hyper Text Markup Language (HTML) - </a:t>
            </a:r>
            <a:r>
              <a:rPr lang="en-US" dirty="0">
                <a:latin typeface="Times New Roman"/>
                <a:ea typeface="Times New Roman"/>
                <a:cs typeface="Times New Roman"/>
                <a:sym typeface="Times New Roman"/>
              </a:rPr>
              <a:t>HTML is the </a:t>
            </a:r>
            <a:r>
              <a:rPr lang="en-US" b="1" dirty="0">
                <a:latin typeface="Times New Roman"/>
                <a:ea typeface="Times New Roman"/>
                <a:cs typeface="Times New Roman"/>
                <a:sym typeface="Times New Roman"/>
              </a:rPr>
              <a:t>standard markup language for creating web pages </a:t>
            </a:r>
            <a:r>
              <a:rPr lang="en-US" dirty="0">
                <a:latin typeface="Times New Roman"/>
                <a:ea typeface="Times New Roman"/>
                <a:cs typeface="Times New Roman"/>
                <a:sym typeface="Times New Roman"/>
              </a:rPr>
              <a:t>and web applications. </a:t>
            </a:r>
            <a:endParaRPr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b="1" dirty="0">
                <a:latin typeface="Times New Roman"/>
                <a:ea typeface="Times New Roman"/>
                <a:cs typeface="Times New Roman"/>
                <a:sym typeface="Times New Roman"/>
              </a:rPr>
              <a:t>Cascading Style Sheets (CSS) - </a:t>
            </a:r>
            <a:r>
              <a:rPr lang="en-US" dirty="0">
                <a:latin typeface="Times New Roman"/>
                <a:ea typeface="Times New Roman"/>
                <a:cs typeface="Times New Roman"/>
                <a:sym typeface="Times New Roman"/>
              </a:rPr>
              <a:t>the Cascading Styling Sheets is used to style an HTML document.</a:t>
            </a:r>
            <a:endParaRPr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b="1" dirty="0">
                <a:latin typeface="Times New Roman"/>
                <a:ea typeface="Times New Roman"/>
                <a:cs typeface="Times New Roman"/>
                <a:sym typeface="Times New Roman"/>
              </a:rPr>
              <a:t>JavaScript - </a:t>
            </a:r>
            <a:r>
              <a:rPr lang="en-US" dirty="0">
                <a:latin typeface="Times New Roman"/>
                <a:ea typeface="Times New Roman"/>
                <a:cs typeface="Times New Roman"/>
                <a:sym typeface="Times New Roman"/>
              </a:rPr>
              <a:t>It is a dynamic programming language which when applied to a HTML document can make the websites interactive with the user.</a:t>
            </a:r>
            <a:endParaRPr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b="1" dirty="0">
                <a:latin typeface="Times New Roman"/>
                <a:ea typeface="Times New Roman"/>
                <a:cs typeface="Times New Roman"/>
                <a:sym typeface="Times New Roman"/>
              </a:rPr>
              <a:t>Extensible Markup Language (XML) - </a:t>
            </a:r>
            <a:r>
              <a:rPr lang="en-US" dirty="0">
                <a:latin typeface="Times New Roman"/>
                <a:ea typeface="Times New Roman"/>
                <a:cs typeface="Times New Roman"/>
                <a:sym typeface="Times New Roman"/>
              </a:rPr>
              <a:t>it is an extensible language which can be used to create specific mark-up languages such as chemical mark-up.</a:t>
            </a:r>
            <a:endParaRPr dirty="0"/>
          </a:p>
          <a:p>
            <a:pPr marL="342900" lvl="0" indent="-342900" algn="just" rtl="0">
              <a:lnSpc>
                <a:spcPct val="125000"/>
              </a:lnSpc>
              <a:spcBef>
                <a:spcPts val="600"/>
              </a:spcBef>
              <a:spcAft>
                <a:spcPts val="0"/>
              </a:spcAft>
              <a:buClr>
                <a:schemeClr val="dk1"/>
              </a:buClr>
              <a:buSzPts val="1800"/>
              <a:buChar char="•"/>
            </a:pPr>
            <a:r>
              <a:rPr lang="en-US" b="1" dirty="0">
                <a:latin typeface="Times New Roman"/>
                <a:ea typeface="Times New Roman"/>
                <a:cs typeface="Times New Roman"/>
                <a:sym typeface="Times New Roman"/>
              </a:rPr>
              <a:t>ASP.NET - </a:t>
            </a:r>
            <a:r>
              <a:rPr lang="en-US" dirty="0">
                <a:latin typeface="Times New Roman"/>
                <a:ea typeface="Times New Roman"/>
                <a:cs typeface="Times New Roman"/>
                <a:sym typeface="Times New Roman"/>
              </a:rPr>
              <a:t>ASP .NET is a web framework for building dynamic web sites, web applications and web services. </a:t>
            </a:r>
            <a:endParaRPr b="1" dirty="0">
              <a:latin typeface="Times New Roman"/>
              <a:ea typeface="Times New Roman"/>
              <a:cs typeface="Times New Roman"/>
              <a:sym typeface="Times New Roman"/>
            </a:endParaRPr>
          </a:p>
          <a:p>
            <a:pPr marL="342900" lvl="0" indent="-228600" algn="just" rtl="0">
              <a:lnSpc>
                <a:spcPct val="125000"/>
              </a:lnSpc>
              <a:spcBef>
                <a:spcPts val="600"/>
              </a:spcBef>
              <a:spcAft>
                <a:spcPts val="0"/>
              </a:spcAft>
              <a:buClr>
                <a:schemeClr val="dk1"/>
              </a:buClr>
              <a:buSzPts val="1800"/>
              <a:buNone/>
            </a:pPr>
            <a:endParaRPr b="1" dirty="0">
              <a:latin typeface="Times New Roman"/>
              <a:ea typeface="Times New Roman"/>
              <a:cs typeface="Times New Roman"/>
              <a:sym typeface="Times New Roman"/>
            </a:endParaRPr>
          </a:p>
        </p:txBody>
      </p:sp>
      <p:sp>
        <p:nvSpPr>
          <p:cNvPr id="1087" name="Google Shape;1087;p10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7" name="Google Shape;1097;p103"/>
          <p:cNvSpPr txBox="1">
            <a:spLocks noGrp="1"/>
          </p:cNvSpPr>
          <p:nvPr>
            <p:ph idx="1"/>
          </p:nvPr>
        </p:nvSpPr>
        <p:spPr>
          <a:xfrm>
            <a:off x="137073" y="321626"/>
            <a:ext cx="8686800" cy="6034725"/>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			        Web Technologies</a:t>
            </a:r>
            <a:endParaRPr dirty="0"/>
          </a:p>
          <a:p>
            <a:pPr marL="342900" lvl="0" indent="-342900" algn="just" rtl="0">
              <a:lnSpc>
                <a:spcPct val="125000"/>
              </a:lnSpc>
              <a:spcBef>
                <a:spcPts val="600"/>
              </a:spcBef>
              <a:spcAft>
                <a:spcPts val="0"/>
              </a:spcAft>
              <a:buClr>
                <a:schemeClr val="dk1"/>
              </a:buClr>
              <a:buSzPts val="1800"/>
              <a:buChar char="•"/>
            </a:pPr>
            <a:r>
              <a:rPr lang="en-US" sz="2000" b="1" dirty="0">
                <a:latin typeface="Times New Roman"/>
                <a:ea typeface="Times New Roman"/>
                <a:cs typeface="Times New Roman"/>
                <a:sym typeface="Times New Roman"/>
              </a:rPr>
              <a:t>Servlets – </a:t>
            </a:r>
            <a:r>
              <a:rPr lang="en-US" sz="2000" dirty="0">
                <a:latin typeface="Times New Roman"/>
                <a:ea typeface="Times New Roman"/>
                <a:cs typeface="Times New Roman"/>
                <a:sym typeface="Times New Roman"/>
              </a:rPr>
              <a:t>It is a server-side programming language. An efficient and powerful solution for creating dynamic web content.</a:t>
            </a:r>
            <a:endParaRPr sz="2000" dirty="0"/>
          </a:p>
          <a:p>
            <a:pPr marL="342900" lvl="0" indent="-342900" algn="just" rtl="0">
              <a:lnSpc>
                <a:spcPct val="125000"/>
              </a:lnSpc>
              <a:spcBef>
                <a:spcPts val="600"/>
              </a:spcBef>
              <a:spcAft>
                <a:spcPts val="0"/>
              </a:spcAft>
              <a:buClr>
                <a:schemeClr val="dk1"/>
              </a:buClr>
              <a:buSzPts val="1800"/>
              <a:buChar char="•"/>
            </a:pPr>
            <a:r>
              <a:rPr lang="en-US" sz="2000" b="1" dirty="0">
                <a:latin typeface="Times New Roman"/>
                <a:ea typeface="Times New Roman"/>
                <a:cs typeface="Times New Roman"/>
                <a:sym typeface="Times New Roman"/>
              </a:rPr>
              <a:t>Java Server Pages (JSP) - </a:t>
            </a:r>
            <a:r>
              <a:rPr lang="en-US" sz="2000" dirty="0">
                <a:latin typeface="Times New Roman"/>
                <a:ea typeface="Times New Roman"/>
                <a:cs typeface="Times New Roman"/>
                <a:sym typeface="Times New Roman"/>
              </a:rPr>
              <a:t>The Java Server Pages is a server-side technology that is used to create dynamic web pages based on HTML, XML or other document types. Java code is inserted into HTML using JSP tag &lt;% ----Java code----%&gt;. </a:t>
            </a:r>
            <a:endParaRPr sz="2000"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sz="2000" b="1" dirty="0">
                <a:latin typeface="Times New Roman"/>
                <a:ea typeface="Times New Roman"/>
                <a:cs typeface="Times New Roman"/>
                <a:sym typeface="Times New Roman"/>
              </a:rPr>
              <a:t>Hypertext Preprocessor (PHP) - </a:t>
            </a:r>
            <a:r>
              <a:rPr lang="en-US" sz="2000" dirty="0">
                <a:latin typeface="Times New Roman"/>
                <a:ea typeface="Times New Roman"/>
                <a:cs typeface="Times New Roman"/>
                <a:sym typeface="Times New Roman"/>
              </a:rPr>
              <a:t>PHP is an open source general purpose scripting language for server-side development. It can be embedded in HTML. </a:t>
            </a:r>
            <a:endParaRPr sz="2000" b="1" dirty="0">
              <a:latin typeface="Times New Roman"/>
              <a:ea typeface="Times New Roman"/>
              <a:cs typeface="Times New Roman"/>
              <a:sym typeface="Times New Roman"/>
            </a:endParaRPr>
          </a:p>
          <a:p>
            <a:pPr marL="342900" lvl="0" indent="-342900" algn="just" rtl="0">
              <a:lnSpc>
                <a:spcPct val="125000"/>
              </a:lnSpc>
              <a:spcBef>
                <a:spcPts val="600"/>
              </a:spcBef>
              <a:spcAft>
                <a:spcPts val="0"/>
              </a:spcAft>
              <a:buClr>
                <a:schemeClr val="dk1"/>
              </a:buClr>
              <a:buSzPts val="1800"/>
              <a:buChar char="•"/>
            </a:pPr>
            <a:r>
              <a:rPr lang="en-US" sz="2000" b="1" dirty="0">
                <a:latin typeface="Times New Roman"/>
                <a:ea typeface="Times New Roman"/>
                <a:cs typeface="Times New Roman"/>
                <a:sym typeface="Times New Roman"/>
              </a:rPr>
              <a:t>Asynchronous JavaScript And XML (AJAX) - </a:t>
            </a:r>
            <a:r>
              <a:rPr lang="en-US" sz="2000" dirty="0">
                <a:latin typeface="Times New Roman"/>
                <a:ea typeface="Times New Roman"/>
                <a:cs typeface="Times New Roman"/>
                <a:sym typeface="Times New Roman"/>
              </a:rPr>
              <a:t>AJAX is not a programming language in itself. It uses the </a:t>
            </a:r>
            <a:r>
              <a:rPr lang="en-US" sz="2000" dirty="0" err="1">
                <a:latin typeface="Times New Roman"/>
                <a:ea typeface="Times New Roman"/>
                <a:cs typeface="Times New Roman"/>
                <a:sym typeface="Times New Roman"/>
              </a:rPr>
              <a:t>XMLHttpRequest</a:t>
            </a:r>
            <a:r>
              <a:rPr lang="en-US" sz="2000" dirty="0">
                <a:latin typeface="Times New Roman"/>
                <a:ea typeface="Times New Roman"/>
                <a:cs typeface="Times New Roman"/>
                <a:sym typeface="Times New Roman"/>
              </a:rPr>
              <a:t> object to request data from the server and java script and HTML DOM to display or use the data. The most appealing characteristic of the AJAX is that it can communicate with the server, exchange data and update a page without even refreshing the page.</a:t>
            </a:r>
            <a:endParaRPr sz="2000" dirty="0"/>
          </a:p>
          <a:p>
            <a:pPr marL="342900" lvl="0" indent="-22860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342900" lvl="0" indent="-228600" algn="just" rtl="0">
              <a:lnSpc>
                <a:spcPct val="125000"/>
              </a:lnSpc>
              <a:spcBef>
                <a:spcPts val="600"/>
              </a:spcBef>
              <a:spcAft>
                <a:spcPts val="0"/>
              </a:spcAft>
              <a:buClr>
                <a:schemeClr val="dk1"/>
              </a:buClr>
              <a:buSzPts val="1800"/>
              <a:buNone/>
            </a:pPr>
            <a:endParaRPr b="1" dirty="0">
              <a:latin typeface="Times New Roman"/>
              <a:ea typeface="Times New Roman"/>
              <a:cs typeface="Times New Roman"/>
              <a:sym typeface="Times New Roman"/>
            </a:endParaRPr>
          </a:p>
        </p:txBody>
      </p:sp>
      <p:sp>
        <p:nvSpPr>
          <p:cNvPr id="1095" name="Google Shape;1095;p10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5" name="Google Shape;1105;p104"/>
          <p:cNvSpPr txBox="1">
            <a:spLocks noGrp="1"/>
          </p:cNvSpPr>
          <p:nvPr>
            <p:ph idx="1"/>
          </p:nvPr>
        </p:nvSpPr>
        <p:spPr>
          <a:xfrm>
            <a:off x="250194" y="313660"/>
            <a:ext cx="8686800" cy="3248604"/>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			        Web Services analogy</a:t>
            </a:r>
            <a:endParaRPr b="1"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Consider the </a:t>
            </a:r>
            <a:r>
              <a:rPr lang="en-US" b="1" dirty="0">
                <a:latin typeface="Times New Roman"/>
                <a:ea typeface="Times New Roman"/>
                <a:cs typeface="Times New Roman"/>
                <a:sym typeface="Times New Roman"/>
              </a:rPr>
              <a:t>aircraft reservation software</a:t>
            </a:r>
            <a:r>
              <a:rPr lang="en-US" dirty="0">
                <a:latin typeface="Times New Roman"/>
                <a:ea typeface="Times New Roman"/>
                <a:cs typeface="Times New Roman"/>
                <a:sym typeface="Times New Roman"/>
              </a:rPr>
              <a:t>,</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In addition to doing reservations, the software also requires to communicate with e-commerce sites like </a:t>
            </a:r>
            <a:r>
              <a:rPr lang="en-US" b="1" dirty="0">
                <a:latin typeface="Times New Roman"/>
                <a:ea typeface="Times New Roman"/>
                <a:cs typeface="Times New Roman"/>
                <a:sym typeface="Times New Roman"/>
              </a:rPr>
              <a:t>PayPal for payments </a:t>
            </a:r>
            <a:r>
              <a:rPr lang="en-US" dirty="0">
                <a:latin typeface="Times New Roman"/>
                <a:ea typeface="Times New Roman"/>
                <a:cs typeface="Times New Roman"/>
                <a:sym typeface="Times New Roman"/>
              </a:rPr>
              <a:t>made online. </a:t>
            </a:r>
            <a:endParaRPr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But we know that the reservation system and the PayPal software are separate systems written in different languages. </a:t>
            </a:r>
            <a:endParaRPr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Communication between the two </a:t>
            </a:r>
            <a:r>
              <a:rPr lang="en-US" b="1" dirty="0">
                <a:latin typeface="Times New Roman"/>
                <a:ea typeface="Times New Roman"/>
                <a:cs typeface="Times New Roman"/>
                <a:sym typeface="Times New Roman"/>
              </a:rPr>
              <a:t>heterogeneous</a:t>
            </a:r>
            <a:r>
              <a:rPr lang="en-US" dirty="0">
                <a:latin typeface="Times New Roman"/>
                <a:ea typeface="Times New Roman"/>
                <a:cs typeface="Times New Roman"/>
                <a:sym typeface="Times New Roman"/>
              </a:rPr>
              <a:t> software systems happens through a special kind of web application known as a </a:t>
            </a:r>
            <a:r>
              <a:rPr lang="en-US" b="1" dirty="0">
                <a:latin typeface="Times New Roman"/>
                <a:ea typeface="Times New Roman"/>
                <a:cs typeface="Times New Roman"/>
                <a:sym typeface="Times New Roman"/>
              </a:rPr>
              <a:t>web service</a:t>
            </a:r>
            <a:r>
              <a:rPr lang="en-U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1103" name="Google Shape;1103;p10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66</a:t>
            </a:fld>
            <a:endParaRPr/>
          </a:p>
        </p:txBody>
      </p:sp>
      <p:grpSp>
        <p:nvGrpSpPr>
          <p:cNvPr id="1106" name="Google Shape;1106;p104"/>
          <p:cNvGrpSpPr/>
          <p:nvPr/>
        </p:nvGrpSpPr>
        <p:grpSpPr>
          <a:xfrm>
            <a:off x="691884" y="4209963"/>
            <a:ext cx="7784568" cy="1949554"/>
            <a:chOff x="609600" y="4343400"/>
            <a:chExt cx="7784568" cy="1949554"/>
          </a:xfrm>
        </p:grpSpPr>
        <p:pic>
          <p:nvPicPr>
            <p:cNvPr id="1107" name="Google Shape;1107;p104" descr="Image result for flight reservation software"/>
            <p:cNvPicPr preferRelativeResize="0"/>
            <p:nvPr/>
          </p:nvPicPr>
          <p:blipFill rotWithShape="1">
            <a:blip r:embed="rId3">
              <a:alphaModFix/>
            </a:blip>
            <a:srcRect/>
            <a:stretch/>
          </p:blipFill>
          <p:spPr>
            <a:xfrm>
              <a:off x="774168" y="4554940"/>
              <a:ext cx="2849660" cy="952500"/>
            </a:xfrm>
            <a:prstGeom prst="rect">
              <a:avLst/>
            </a:prstGeom>
            <a:noFill/>
            <a:ln>
              <a:noFill/>
            </a:ln>
          </p:spPr>
        </p:pic>
        <p:pic>
          <p:nvPicPr>
            <p:cNvPr id="1108" name="Google Shape;1108;p104"/>
            <p:cNvPicPr preferRelativeResize="0"/>
            <p:nvPr/>
          </p:nvPicPr>
          <p:blipFill rotWithShape="1">
            <a:blip r:embed="rId4">
              <a:alphaModFix/>
            </a:blip>
            <a:srcRect/>
            <a:stretch/>
          </p:blipFill>
          <p:spPr>
            <a:xfrm>
              <a:off x="6588417" y="4557964"/>
              <a:ext cx="1805751" cy="949476"/>
            </a:xfrm>
            <a:prstGeom prst="rect">
              <a:avLst/>
            </a:prstGeom>
            <a:noFill/>
            <a:ln w="9525" cap="flat" cmpd="sng">
              <a:solidFill>
                <a:schemeClr val="dk1"/>
              </a:solidFill>
              <a:prstDash val="solid"/>
              <a:round/>
              <a:headEnd type="none" w="sm" len="sm"/>
              <a:tailEnd type="none" w="sm" len="sm"/>
            </a:ln>
          </p:spPr>
        </p:pic>
        <p:cxnSp>
          <p:nvCxnSpPr>
            <p:cNvPr id="1109" name="Google Shape;1109;p104"/>
            <p:cNvCxnSpPr/>
            <p:nvPr/>
          </p:nvCxnSpPr>
          <p:spPr>
            <a:xfrm>
              <a:off x="3623828" y="4859740"/>
              <a:ext cx="57934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110" name="Google Shape;1110;p104"/>
            <p:cNvCxnSpPr/>
            <p:nvPr/>
          </p:nvCxnSpPr>
          <p:spPr>
            <a:xfrm rot="10800000">
              <a:off x="6031968" y="4859740"/>
              <a:ext cx="556449"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1111" name="Google Shape;1111;p104"/>
            <p:cNvSpPr/>
            <p:nvPr/>
          </p:nvSpPr>
          <p:spPr>
            <a:xfrm>
              <a:off x="4203168" y="4343400"/>
              <a:ext cx="1828800" cy="1164040"/>
            </a:xfrm>
            <a:prstGeom prst="cloud">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Web Services</a:t>
              </a:r>
              <a:endParaRPr sz="1800" b="1">
                <a:solidFill>
                  <a:schemeClr val="dk1"/>
                </a:solidFill>
                <a:latin typeface="Calibri"/>
                <a:ea typeface="Calibri"/>
                <a:cs typeface="Calibri"/>
                <a:sym typeface="Calibri"/>
              </a:endParaRPr>
            </a:p>
          </p:txBody>
        </p:sp>
        <p:sp>
          <p:nvSpPr>
            <p:cNvPr id="1112" name="Google Shape;1112;p104"/>
            <p:cNvSpPr txBox="1"/>
            <p:nvPr/>
          </p:nvSpPr>
          <p:spPr>
            <a:xfrm>
              <a:off x="609600" y="5639532"/>
              <a:ext cx="301422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Airline Reservation Software Service Requester</a:t>
              </a:r>
              <a:endParaRPr sz="1800" b="1">
                <a:solidFill>
                  <a:schemeClr val="dk1"/>
                </a:solidFill>
                <a:latin typeface="Calibri"/>
                <a:ea typeface="Calibri"/>
                <a:cs typeface="Calibri"/>
                <a:sym typeface="Calibri"/>
              </a:endParaRPr>
            </a:p>
          </p:txBody>
        </p:sp>
        <p:sp>
          <p:nvSpPr>
            <p:cNvPr id="1113" name="Google Shape;1113;p104"/>
            <p:cNvSpPr txBox="1"/>
            <p:nvPr/>
          </p:nvSpPr>
          <p:spPr>
            <a:xfrm>
              <a:off x="6588417" y="5646623"/>
              <a:ext cx="180575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PayPal Software Service Provider</a:t>
              </a:r>
              <a:endParaRPr sz="1800" b="1">
                <a:solidFill>
                  <a:schemeClr val="dk1"/>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1" name="Google Shape;1121;p105"/>
          <p:cNvSpPr txBox="1">
            <a:spLocks noGrp="1"/>
          </p:cNvSpPr>
          <p:nvPr>
            <p:ph idx="1"/>
          </p:nvPr>
        </p:nvSpPr>
        <p:spPr>
          <a:xfrm>
            <a:off x="240768" y="337896"/>
            <a:ext cx="8686800" cy="52578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			        Web Services</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Web service is a service offered by one electronic device to another via the World Wide Web. </a:t>
            </a: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	</a:t>
            </a:r>
            <a:endParaRPr dirty="0"/>
          </a:p>
          <a:p>
            <a:pPr marL="0" lvl="0" indent="0" algn="l" rtl="0">
              <a:lnSpc>
                <a:spcPct val="125000"/>
              </a:lnSpc>
              <a:spcBef>
                <a:spcPts val="600"/>
              </a:spcBef>
              <a:spcAft>
                <a:spcPts val="0"/>
              </a:spcAft>
              <a:buClr>
                <a:schemeClr val="dk1"/>
              </a:buClr>
              <a:buSzPts val="1800"/>
              <a:buNone/>
            </a:pPr>
            <a:r>
              <a:rPr lang="en-US" b="1" dirty="0">
                <a:latin typeface="Times New Roman"/>
                <a:ea typeface="Times New Roman"/>
                <a:cs typeface="Times New Roman"/>
                <a:sym typeface="Times New Roman"/>
              </a:rPr>
              <a:t>	The W3C defines a web service as,</a:t>
            </a:r>
            <a:endParaRPr b="1"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a:p>
            <a:pPr marL="0" lvl="0" indent="0" algn="just" rtl="0">
              <a:lnSpc>
                <a:spcPct val="125000"/>
              </a:lnSpc>
              <a:spcBef>
                <a:spcPts val="600"/>
              </a:spcBef>
              <a:spcAft>
                <a:spcPts val="0"/>
              </a:spcAft>
              <a:buClr>
                <a:schemeClr val="dk1"/>
              </a:buClr>
              <a:buSzPts val="1800"/>
              <a:buNone/>
            </a:pPr>
            <a:endParaRPr b="1" dirty="0">
              <a:latin typeface="Times New Roman"/>
              <a:ea typeface="Times New Roman"/>
              <a:cs typeface="Times New Roman"/>
              <a:sym typeface="Times New Roman"/>
            </a:endParaRPr>
          </a:p>
        </p:txBody>
      </p:sp>
      <p:sp>
        <p:nvSpPr>
          <p:cNvPr id="1119" name="Google Shape;1119;p10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67</a:t>
            </a:fld>
            <a:endParaRPr/>
          </a:p>
        </p:txBody>
      </p:sp>
      <p:sp>
        <p:nvSpPr>
          <p:cNvPr id="1122" name="Google Shape;1122;p105"/>
          <p:cNvSpPr/>
          <p:nvPr/>
        </p:nvSpPr>
        <p:spPr>
          <a:xfrm>
            <a:off x="3561761" y="2488044"/>
            <a:ext cx="4724400" cy="2514600"/>
          </a:xfrm>
          <a:prstGeom prst="cloudCallout">
            <a:avLst>
              <a:gd name="adj1" fmla="val -20833"/>
              <a:gd name="adj2" fmla="val 62500"/>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‘A web service is a software system designed to support interoperable machine-to-machine interaction over a network.’</a:t>
            </a:r>
            <a:endParaRPr sz="18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22"/>
                                        </p:tgtEl>
                                        <p:attrNameLst>
                                          <p:attrName>style.visibility</p:attrName>
                                        </p:attrNameLst>
                                      </p:cBhvr>
                                      <p:to>
                                        <p:strVal val="visible"/>
                                      </p:to>
                                    </p:set>
                                    <p:anim calcmode="lin" valueType="num">
                                      <p:cBhvr additive="base">
                                        <p:cTn id="7" dur="500"/>
                                        <p:tgtEl>
                                          <p:spTgt spid="1122"/>
                                        </p:tgtEl>
                                        <p:attrNameLst>
                                          <p:attrName>ppt_w</p:attrName>
                                        </p:attrNameLst>
                                      </p:cBhvr>
                                      <p:tavLst>
                                        <p:tav tm="0">
                                          <p:val>
                                            <p:strVal val="0"/>
                                          </p:val>
                                        </p:tav>
                                        <p:tav tm="100000">
                                          <p:val>
                                            <p:strVal val="#ppt_w"/>
                                          </p:val>
                                        </p:tav>
                                      </p:tavLst>
                                    </p:anim>
                                    <p:anim calcmode="lin" valueType="num">
                                      <p:cBhvr additive="base">
                                        <p:cTn id="8" dur="500"/>
                                        <p:tgtEl>
                                          <p:spTgt spid="11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1" name="Google Shape;1131;p106"/>
          <p:cNvSpPr txBox="1">
            <a:spLocks noGrp="1"/>
          </p:cNvSpPr>
          <p:nvPr>
            <p:ph idx="1"/>
          </p:nvPr>
        </p:nvSpPr>
        <p:spPr>
          <a:xfrm>
            <a:off x="259892" y="838200"/>
            <a:ext cx="8686800" cy="54864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dk1"/>
              </a:buClr>
              <a:buSzPts val="1800"/>
              <a:buNone/>
            </a:pPr>
            <a:r>
              <a:rPr lang="en-US" b="1">
                <a:latin typeface="Times New Roman"/>
                <a:ea typeface="Times New Roman"/>
                <a:cs typeface="Times New Roman"/>
                <a:sym typeface="Times New Roman"/>
              </a:rPr>
              <a:t>			        Web Service Components</a:t>
            </a:r>
            <a:endParaRPr/>
          </a:p>
          <a:p>
            <a:pPr marL="0" lvl="0" indent="0" algn="l" rtl="0">
              <a:lnSpc>
                <a:spcPct val="125000"/>
              </a:lnSpc>
              <a:spcBef>
                <a:spcPts val="600"/>
              </a:spcBef>
              <a:spcAft>
                <a:spcPts val="0"/>
              </a:spcAft>
              <a:buClr>
                <a:schemeClr val="dk1"/>
              </a:buClr>
              <a:buSzPts val="1800"/>
              <a:buNone/>
            </a:pPr>
            <a:endParaRPr b="1">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b="1">
                <a:latin typeface="Times New Roman"/>
                <a:ea typeface="Times New Roman"/>
                <a:cs typeface="Times New Roman"/>
                <a:sym typeface="Times New Roman"/>
              </a:rPr>
              <a:t>SOAP</a:t>
            </a:r>
            <a:r>
              <a:rPr lang="en-US">
                <a:latin typeface="Times New Roman"/>
                <a:ea typeface="Times New Roman"/>
                <a:cs typeface="Times New Roman"/>
                <a:sym typeface="Times New Roman"/>
              </a:rPr>
              <a:t> – Simple Object Access Protocol</a:t>
            </a:r>
            <a:endParaRPr/>
          </a:p>
          <a:p>
            <a:pPr marL="342900" lvl="0" indent="-342900" algn="l" rtl="0">
              <a:lnSpc>
                <a:spcPct val="125000"/>
              </a:lnSpc>
              <a:spcBef>
                <a:spcPts val="600"/>
              </a:spcBef>
              <a:spcAft>
                <a:spcPts val="0"/>
              </a:spcAft>
              <a:buClr>
                <a:schemeClr val="dk1"/>
              </a:buClr>
              <a:buSzPts val="1800"/>
              <a:buChar char="•"/>
            </a:pPr>
            <a:r>
              <a:rPr lang="en-US" b="1">
                <a:latin typeface="Times New Roman"/>
                <a:ea typeface="Times New Roman"/>
                <a:cs typeface="Times New Roman"/>
                <a:sym typeface="Times New Roman"/>
              </a:rPr>
              <a:t>REST</a:t>
            </a:r>
            <a:r>
              <a:rPr lang="en-US">
                <a:latin typeface="Times New Roman"/>
                <a:ea typeface="Times New Roman"/>
                <a:cs typeface="Times New Roman"/>
                <a:sym typeface="Times New Roman"/>
              </a:rPr>
              <a:t> – Representational State Transfer</a:t>
            </a:r>
            <a:endParaRPr/>
          </a:p>
          <a:p>
            <a:pPr marL="342900" lvl="0" indent="-342900" algn="l" rtl="0">
              <a:lnSpc>
                <a:spcPct val="125000"/>
              </a:lnSpc>
              <a:spcBef>
                <a:spcPts val="600"/>
              </a:spcBef>
              <a:spcAft>
                <a:spcPts val="0"/>
              </a:spcAft>
              <a:buClr>
                <a:schemeClr val="dk1"/>
              </a:buClr>
              <a:buSzPts val="1800"/>
              <a:buChar char="•"/>
            </a:pPr>
            <a:r>
              <a:rPr lang="en-US" b="1">
                <a:latin typeface="Times New Roman"/>
                <a:ea typeface="Times New Roman"/>
                <a:cs typeface="Times New Roman"/>
                <a:sym typeface="Times New Roman"/>
              </a:rPr>
              <a:t>WSDL</a:t>
            </a:r>
            <a:r>
              <a:rPr lang="en-US">
                <a:latin typeface="Times New Roman"/>
                <a:ea typeface="Times New Roman"/>
                <a:cs typeface="Times New Roman"/>
                <a:sym typeface="Times New Roman"/>
              </a:rPr>
              <a:t> – Web Services Description Language</a:t>
            </a:r>
            <a:endParaRPr/>
          </a:p>
          <a:p>
            <a:pPr marL="342900" lvl="0" indent="-342900" algn="l" rtl="0">
              <a:lnSpc>
                <a:spcPct val="125000"/>
              </a:lnSpc>
              <a:spcBef>
                <a:spcPts val="600"/>
              </a:spcBef>
              <a:spcAft>
                <a:spcPts val="0"/>
              </a:spcAft>
              <a:buClr>
                <a:schemeClr val="dk1"/>
              </a:buClr>
              <a:buSzPts val="1800"/>
              <a:buChar char="•"/>
            </a:pPr>
            <a:r>
              <a:rPr lang="en-US" b="1">
                <a:latin typeface="Times New Roman"/>
                <a:ea typeface="Times New Roman"/>
                <a:cs typeface="Times New Roman"/>
                <a:sym typeface="Times New Roman"/>
              </a:rPr>
              <a:t>UDDI</a:t>
            </a:r>
            <a:r>
              <a:rPr lang="en-US">
                <a:latin typeface="Times New Roman"/>
                <a:ea typeface="Times New Roman"/>
                <a:cs typeface="Times New Roman"/>
                <a:sym typeface="Times New Roman"/>
              </a:rPr>
              <a:t> – Universal Description, Discovery and Integration</a:t>
            </a:r>
            <a:endParaRPr/>
          </a:p>
          <a:p>
            <a:pPr marL="0" lvl="0" indent="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lvl="0" indent="-228600" algn="l" rtl="0">
              <a:lnSpc>
                <a:spcPct val="125000"/>
              </a:lnSpc>
              <a:spcBef>
                <a:spcPts val="600"/>
              </a:spcBef>
              <a:spcAft>
                <a:spcPts val="0"/>
              </a:spcAft>
              <a:buClr>
                <a:schemeClr val="dk1"/>
              </a:buClr>
              <a:buSzPts val="1800"/>
              <a:buNone/>
            </a:pPr>
            <a:endParaRPr>
              <a:latin typeface="Times New Roman"/>
              <a:ea typeface="Times New Roman"/>
              <a:cs typeface="Times New Roman"/>
              <a:sym typeface="Times New Roman"/>
            </a:endParaRPr>
          </a:p>
        </p:txBody>
      </p:sp>
      <p:sp>
        <p:nvSpPr>
          <p:cNvPr id="1129" name="Google Shape;1129;p10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9" name="Google Shape;1139;p107"/>
          <p:cNvSpPr txBox="1">
            <a:spLocks noGrp="1"/>
          </p:cNvSpPr>
          <p:nvPr>
            <p:ph idx="1"/>
          </p:nvPr>
        </p:nvSpPr>
        <p:spPr>
          <a:xfrm>
            <a:off x="222104" y="450296"/>
            <a:ext cx="8686800" cy="54864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SOAP – Simple Object Access Protocol</a:t>
            </a:r>
            <a:endParaRPr dirty="0"/>
          </a:p>
          <a:p>
            <a:pPr marL="0" lvl="0" indent="0" algn="just"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SOAP is an XML based messaging protocol which allows programs running on different operating systems such as Windows and Linux to communicate using HTTP and XML.</a:t>
            </a:r>
            <a:endParaRPr b="1" dirty="0">
              <a:latin typeface="Times New Roman"/>
              <a:ea typeface="Times New Roman"/>
              <a:cs typeface="Times New Roman"/>
              <a:sym typeface="Times New Roman"/>
            </a:endParaRPr>
          </a:p>
        </p:txBody>
      </p:sp>
      <p:sp>
        <p:nvSpPr>
          <p:cNvPr id="1137" name="Google Shape;1137;p10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69</a:t>
            </a:fld>
            <a:endParaRPr/>
          </a:p>
        </p:txBody>
      </p:sp>
      <p:grpSp>
        <p:nvGrpSpPr>
          <p:cNvPr id="1140" name="Google Shape;1140;p107"/>
          <p:cNvGrpSpPr/>
          <p:nvPr/>
        </p:nvGrpSpPr>
        <p:grpSpPr>
          <a:xfrm>
            <a:off x="1462506" y="2209800"/>
            <a:ext cx="6243323" cy="3726896"/>
            <a:chOff x="246676" y="49532"/>
            <a:chExt cx="6243844" cy="3727196"/>
          </a:xfrm>
        </p:grpSpPr>
        <p:pic>
          <p:nvPicPr>
            <p:cNvPr id="1141" name="Google Shape;1141;p107"/>
            <p:cNvPicPr preferRelativeResize="0"/>
            <p:nvPr/>
          </p:nvPicPr>
          <p:blipFill rotWithShape="1">
            <a:blip r:embed="rId3">
              <a:alphaModFix/>
            </a:blip>
            <a:srcRect/>
            <a:stretch/>
          </p:blipFill>
          <p:spPr>
            <a:xfrm>
              <a:off x="437175" y="353372"/>
              <a:ext cx="954184" cy="820125"/>
            </a:xfrm>
            <a:prstGeom prst="rect">
              <a:avLst/>
            </a:prstGeom>
            <a:noFill/>
            <a:ln>
              <a:noFill/>
            </a:ln>
          </p:spPr>
        </p:pic>
        <p:pic>
          <p:nvPicPr>
            <p:cNvPr id="1142" name="Google Shape;1142;p107"/>
            <p:cNvPicPr preferRelativeResize="0"/>
            <p:nvPr/>
          </p:nvPicPr>
          <p:blipFill rotWithShape="1">
            <a:blip r:embed="rId4">
              <a:alphaModFix/>
            </a:blip>
            <a:srcRect/>
            <a:stretch/>
          </p:blipFill>
          <p:spPr>
            <a:xfrm>
              <a:off x="246676" y="1286823"/>
              <a:ext cx="1222072" cy="915374"/>
            </a:xfrm>
            <a:prstGeom prst="rect">
              <a:avLst/>
            </a:prstGeom>
            <a:noFill/>
            <a:ln>
              <a:noFill/>
            </a:ln>
          </p:spPr>
        </p:pic>
        <p:pic>
          <p:nvPicPr>
            <p:cNvPr id="1143" name="Google Shape;1143;p107"/>
            <p:cNvPicPr preferRelativeResize="0"/>
            <p:nvPr/>
          </p:nvPicPr>
          <p:blipFill rotWithShape="1">
            <a:blip r:embed="rId5">
              <a:alphaModFix/>
            </a:blip>
            <a:srcRect/>
            <a:stretch/>
          </p:blipFill>
          <p:spPr>
            <a:xfrm>
              <a:off x="665776" y="2282185"/>
              <a:ext cx="637664" cy="958238"/>
            </a:xfrm>
            <a:prstGeom prst="rect">
              <a:avLst/>
            </a:prstGeom>
            <a:noFill/>
            <a:ln>
              <a:noFill/>
            </a:ln>
          </p:spPr>
        </p:pic>
        <p:pic>
          <p:nvPicPr>
            <p:cNvPr id="1144" name="Google Shape;1144;p107"/>
            <p:cNvPicPr preferRelativeResize="0"/>
            <p:nvPr/>
          </p:nvPicPr>
          <p:blipFill rotWithShape="1">
            <a:blip r:embed="rId6">
              <a:alphaModFix/>
            </a:blip>
            <a:srcRect/>
            <a:stretch/>
          </p:blipFill>
          <p:spPr>
            <a:xfrm>
              <a:off x="4813353" y="487650"/>
              <a:ext cx="1594187" cy="2185987"/>
            </a:xfrm>
            <a:prstGeom prst="rect">
              <a:avLst/>
            </a:prstGeom>
            <a:noFill/>
            <a:ln>
              <a:noFill/>
            </a:ln>
          </p:spPr>
        </p:pic>
        <p:sp>
          <p:nvSpPr>
            <p:cNvPr id="1145" name="Google Shape;1145;p107"/>
            <p:cNvSpPr/>
            <p:nvPr/>
          </p:nvSpPr>
          <p:spPr>
            <a:xfrm>
              <a:off x="2109788" y="673435"/>
              <a:ext cx="2281237" cy="1547639"/>
            </a:xfrm>
            <a:prstGeom prst="cloud">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46" name="Google Shape;1146;p107"/>
            <p:cNvCxnSpPr/>
            <p:nvPr/>
          </p:nvCxnSpPr>
          <p:spPr>
            <a:xfrm>
              <a:off x="1391359" y="582947"/>
              <a:ext cx="932741" cy="51435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47" name="Google Shape;1147;p107"/>
            <p:cNvCxnSpPr/>
            <p:nvPr/>
          </p:nvCxnSpPr>
          <p:spPr>
            <a:xfrm rot="10800000" flipH="1">
              <a:off x="1543050" y="1744998"/>
              <a:ext cx="614363" cy="9524"/>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48" name="Google Shape;1148;p107"/>
            <p:cNvCxnSpPr/>
            <p:nvPr/>
          </p:nvCxnSpPr>
          <p:spPr>
            <a:xfrm rot="10800000" flipH="1">
              <a:off x="1323975" y="2154573"/>
              <a:ext cx="1171575" cy="614362"/>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49" name="Google Shape;1149;p107"/>
            <p:cNvCxnSpPr/>
            <p:nvPr/>
          </p:nvCxnSpPr>
          <p:spPr>
            <a:xfrm rot="10800000" flipH="1">
              <a:off x="4325027" y="1049672"/>
              <a:ext cx="571500" cy="138113"/>
            </a:xfrm>
            <a:prstGeom prst="straightConnector1">
              <a:avLst/>
            </a:prstGeom>
            <a:noFill/>
            <a:ln w="38100" cap="flat" cmpd="sng">
              <a:solidFill>
                <a:schemeClr val="accent2"/>
              </a:solidFill>
              <a:prstDash val="solid"/>
              <a:round/>
              <a:headEnd type="triangle" w="med" len="med"/>
              <a:tailEnd type="triangle" w="med" len="med"/>
            </a:ln>
            <a:effectLst>
              <a:outerShdw blurRad="40000" dist="23000" dir="5400000" rotWithShape="0">
                <a:srgbClr val="000000">
                  <a:alpha val="34901"/>
                </a:srgbClr>
              </a:outerShdw>
            </a:effectLst>
          </p:spPr>
        </p:cxnSp>
        <p:cxnSp>
          <p:nvCxnSpPr>
            <p:cNvPr id="1150" name="Google Shape;1150;p107"/>
            <p:cNvCxnSpPr/>
            <p:nvPr/>
          </p:nvCxnSpPr>
          <p:spPr>
            <a:xfrm>
              <a:off x="4257827" y="1679296"/>
              <a:ext cx="666750" cy="75226"/>
            </a:xfrm>
            <a:prstGeom prst="straightConnector1">
              <a:avLst/>
            </a:prstGeom>
            <a:noFill/>
            <a:ln w="38100" cap="flat" cmpd="sng">
              <a:solidFill>
                <a:schemeClr val="accent2"/>
              </a:solidFill>
              <a:prstDash val="solid"/>
              <a:round/>
              <a:headEnd type="triangle" w="med" len="med"/>
              <a:tailEnd type="triangle" w="med" len="med"/>
            </a:ln>
            <a:effectLst>
              <a:outerShdw blurRad="40000" dist="23000" dir="5400000" rotWithShape="0">
                <a:srgbClr val="000000">
                  <a:alpha val="34901"/>
                </a:srgbClr>
              </a:outerShdw>
            </a:effectLst>
          </p:spPr>
        </p:cxnSp>
        <p:cxnSp>
          <p:nvCxnSpPr>
            <p:cNvPr id="1151" name="Google Shape;1151;p107"/>
            <p:cNvCxnSpPr/>
            <p:nvPr/>
          </p:nvCxnSpPr>
          <p:spPr>
            <a:xfrm>
              <a:off x="4029075" y="1911511"/>
              <a:ext cx="857250" cy="309563"/>
            </a:xfrm>
            <a:prstGeom prst="straightConnector1">
              <a:avLst/>
            </a:prstGeom>
            <a:noFill/>
            <a:ln w="38100" cap="flat" cmpd="sng">
              <a:solidFill>
                <a:schemeClr val="accent2"/>
              </a:solidFill>
              <a:prstDash val="solid"/>
              <a:round/>
              <a:headEnd type="triangle" w="med" len="med"/>
              <a:tailEnd type="triangle" w="med" len="med"/>
            </a:ln>
            <a:effectLst>
              <a:outerShdw blurRad="40000" dist="23000" dir="5400000" rotWithShape="0">
                <a:srgbClr val="000000">
                  <a:alpha val="34901"/>
                </a:srgbClr>
              </a:outerShdw>
            </a:effectLst>
          </p:spPr>
        </p:cxnSp>
        <p:pic>
          <p:nvPicPr>
            <p:cNvPr id="1152" name="Google Shape;1152;p107"/>
            <p:cNvPicPr preferRelativeResize="0"/>
            <p:nvPr/>
          </p:nvPicPr>
          <p:blipFill rotWithShape="1">
            <a:blip r:embed="rId7">
              <a:alphaModFix/>
            </a:blip>
            <a:srcRect/>
            <a:stretch/>
          </p:blipFill>
          <p:spPr>
            <a:xfrm>
              <a:off x="5329238" y="2927845"/>
              <a:ext cx="475046" cy="650714"/>
            </a:xfrm>
            <a:prstGeom prst="rect">
              <a:avLst/>
            </a:prstGeom>
            <a:noFill/>
            <a:ln>
              <a:noFill/>
            </a:ln>
          </p:spPr>
        </p:pic>
        <p:cxnSp>
          <p:nvCxnSpPr>
            <p:cNvPr id="1153" name="Google Shape;1153;p107"/>
            <p:cNvCxnSpPr/>
            <p:nvPr/>
          </p:nvCxnSpPr>
          <p:spPr>
            <a:xfrm>
              <a:off x="5438775" y="2473272"/>
              <a:ext cx="8232" cy="433582"/>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54" name="Google Shape;1154;p107"/>
            <p:cNvCxnSpPr/>
            <p:nvPr/>
          </p:nvCxnSpPr>
          <p:spPr>
            <a:xfrm rot="10800000">
              <a:off x="5614989" y="2473272"/>
              <a:ext cx="9524" cy="44330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55" name="Google Shape;1155;p107"/>
            <p:cNvCxnSpPr/>
            <p:nvPr/>
          </p:nvCxnSpPr>
          <p:spPr>
            <a:xfrm rot="10800000" flipH="1">
              <a:off x="2589825" y="1288960"/>
              <a:ext cx="1367812" cy="56077"/>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156" name="Google Shape;1156;p107"/>
            <p:cNvCxnSpPr/>
            <p:nvPr/>
          </p:nvCxnSpPr>
          <p:spPr>
            <a:xfrm flipH="1">
              <a:off x="2580301" y="1421243"/>
              <a:ext cx="1539264" cy="7643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1157" name="Google Shape;1157;p107"/>
            <p:cNvSpPr txBox="1"/>
            <p:nvPr/>
          </p:nvSpPr>
          <p:spPr>
            <a:xfrm>
              <a:off x="4314825" y="49532"/>
              <a:ext cx="2175695" cy="61431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mbria"/>
                  <a:ea typeface="Cambria"/>
                  <a:cs typeface="Cambria"/>
                  <a:sym typeface="Cambria"/>
                </a:rPr>
                <a:t>Web server hosting the various web services</a:t>
              </a:r>
              <a:endParaRPr sz="1100">
                <a:solidFill>
                  <a:schemeClr val="dk1"/>
                </a:solidFill>
                <a:latin typeface="Calibri"/>
                <a:ea typeface="Calibri"/>
                <a:cs typeface="Calibri"/>
                <a:sym typeface="Calibri"/>
              </a:endParaRPr>
            </a:p>
          </p:txBody>
        </p:sp>
        <p:sp>
          <p:nvSpPr>
            <p:cNvPr id="1158" name="Google Shape;1158;p107"/>
            <p:cNvSpPr txBox="1"/>
            <p:nvPr/>
          </p:nvSpPr>
          <p:spPr>
            <a:xfrm>
              <a:off x="2495550" y="859323"/>
              <a:ext cx="1685925" cy="257095"/>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1100" b="1">
                  <a:solidFill>
                    <a:srgbClr val="C00000"/>
                  </a:solidFill>
                  <a:latin typeface="Cambria"/>
                  <a:ea typeface="Cambria"/>
                  <a:cs typeface="Cambria"/>
                  <a:sym typeface="Cambria"/>
                </a:rPr>
                <a:t>SOAP over HTTP request</a:t>
              </a:r>
              <a:endParaRPr sz="1100">
                <a:solidFill>
                  <a:schemeClr val="lt1"/>
                </a:solidFill>
                <a:latin typeface="Calibri"/>
                <a:ea typeface="Calibri"/>
                <a:cs typeface="Calibri"/>
                <a:sym typeface="Calibri"/>
              </a:endParaRPr>
            </a:p>
          </p:txBody>
        </p:sp>
        <p:sp>
          <p:nvSpPr>
            <p:cNvPr id="1159" name="Google Shape;1159;p107"/>
            <p:cNvSpPr txBox="1"/>
            <p:nvPr/>
          </p:nvSpPr>
          <p:spPr>
            <a:xfrm>
              <a:off x="2543175" y="1544481"/>
              <a:ext cx="1462088" cy="238625"/>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1100" b="1">
                  <a:solidFill>
                    <a:srgbClr val="C00000"/>
                  </a:solidFill>
                  <a:latin typeface="Cambria"/>
                  <a:ea typeface="Cambria"/>
                  <a:cs typeface="Cambria"/>
                  <a:sym typeface="Cambria"/>
                </a:rPr>
                <a:t>XML based response</a:t>
              </a:r>
              <a:endParaRPr sz="1100">
                <a:solidFill>
                  <a:schemeClr val="lt1"/>
                </a:solidFill>
                <a:latin typeface="Calibri"/>
                <a:ea typeface="Calibri"/>
                <a:cs typeface="Calibri"/>
                <a:sym typeface="Calibri"/>
              </a:endParaRPr>
            </a:p>
          </p:txBody>
        </p:sp>
        <p:sp>
          <p:nvSpPr>
            <p:cNvPr id="1160" name="Google Shape;1160;p107"/>
            <p:cNvSpPr txBox="1"/>
            <p:nvPr/>
          </p:nvSpPr>
          <p:spPr>
            <a:xfrm rot="1701878">
              <a:off x="1294363" y="412097"/>
              <a:ext cx="1239120" cy="28098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100" b="1">
                  <a:solidFill>
                    <a:schemeClr val="dk1"/>
                  </a:solidFill>
                  <a:latin typeface="Cambria"/>
                  <a:ea typeface="Cambria"/>
                  <a:cs typeface="Cambria"/>
                  <a:sym typeface="Cambria"/>
                </a:rPr>
                <a:t>Consume Data</a:t>
              </a:r>
              <a:endParaRPr sz="1100">
                <a:solidFill>
                  <a:schemeClr val="dk1"/>
                </a:solidFill>
                <a:latin typeface="Calibri"/>
                <a:ea typeface="Calibri"/>
                <a:cs typeface="Calibri"/>
                <a:sym typeface="Calibri"/>
              </a:endParaRPr>
            </a:p>
          </p:txBody>
        </p:sp>
        <p:sp>
          <p:nvSpPr>
            <p:cNvPr id="1161" name="Google Shape;1161;p107"/>
            <p:cNvSpPr txBox="1"/>
            <p:nvPr/>
          </p:nvSpPr>
          <p:spPr>
            <a:xfrm>
              <a:off x="966788" y="1299975"/>
              <a:ext cx="1152502" cy="280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100" b="1">
                  <a:solidFill>
                    <a:schemeClr val="dk1"/>
                  </a:solidFill>
                  <a:latin typeface="Cambria"/>
                  <a:ea typeface="Cambria"/>
                  <a:cs typeface="Cambria"/>
                  <a:sym typeface="Cambria"/>
                </a:rPr>
                <a:t>Consume Data</a:t>
              </a:r>
              <a:endParaRPr sz="1200">
                <a:solidFill>
                  <a:schemeClr val="dk1"/>
                </a:solidFill>
                <a:latin typeface="Times New Roman"/>
                <a:ea typeface="Times New Roman"/>
                <a:cs typeface="Times New Roman"/>
                <a:sym typeface="Times New Roman"/>
              </a:endParaRPr>
            </a:p>
          </p:txBody>
        </p:sp>
        <p:sp>
          <p:nvSpPr>
            <p:cNvPr id="1162" name="Google Shape;1162;p107"/>
            <p:cNvSpPr txBox="1"/>
            <p:nvPr/>
          </p:nvSpPr>
          <p:spPr>
            <a:xfrm rot="-1393901">
              <a:off x="1423543" y="2540649"/>
              <a:ext cx="1129292" cy="280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100" b="1">
                  <a:solidFill>
                    <a:schemeClr val="dk1"/>
                  </a:solidFill>
                  <a:latin typeface="Cambria"/>
                  <a:ea typeface="Cambria"/>
                  <a:cs typeface="Cambria"/>
                  <a:sym typeface="Cambria"/>
                </a:rPr>
                <a:t>Consume Data</a:t>
              </a:r>
              <a:endParaRPr sz="1200">
                <a:solidFill>
                  <a:schemeClr val="dk1"/>
                </a:solidFill>
                <a:latin typeface="Times New Roman"/>
                <a:ea typeface="Times New Roman"/>
                <a:cs typeface="Times New Roman"/>
                <a:sym typeface="Times New Roman"/>
              </a:endParaRPr>
            </a:p>
          </p:txBody>
        </p:sp>
        <p:sp>
          <p:nvSpPr>
            <p:cNvPr id="1163" name="Google Shape;1163;p107"/>
            <p:cNvSpPr txBox="1"/>
            <p:nvPr/>
          </p:nvSpPr>
          <p:spPr>
            <a:xfrm rot="1701878">
              <a:off x="4073653" y="2152219"/>
              <a:ext cx="583367" cy="280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100" b="1">
                  <a:solidFill>
                    <a:schemeClr val="dk1"/>
                  </a:solidFill>
                  <a:latin typeface="Cambria"/>
                  <a:ea typeface="Cambria"/>
                  <a:cs typeface="Cambria"/>
                  <a:sym typeface="Cambria"/>
                </a:rPr>
                <a:t>HTTP</a:t>
              </a:r>
              <a:endParaRPr sz="1200">
                <a:solidFill>
                  <a:schemeClr val="dk1"/>
                </a:solidFill>
                <a:latin typeface="Times New Roman"/>
                <a:ea typeface="Times New Roman"/>
                <a:cs typeface="Times New Roman"/>
                <a:sym typeface="Times New Roman"/>
              </a:endParaRPr>
            </a:p>
          </p:txBody>
        </p:sp>
        <p:sp>
          <p:nvSpPr>
            <p:cNvPr id="1164" name="Google Shape;1164;p107"/>
            <p:cNvSpPr txBox="1"/>
            <p:nvPr/>
          </p:nvSpPr>
          <p:spPr>
            <a:xfrm rot="214788">
              <a:off x="4445758" y="1331833"/>
              <a:ext cx="565655" cy="27668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100" b="1" dirty="0">
                  <a:solidFill>
                    <a:schemeClr val="dk1"/>
                  </a:solidFill>
                  <a:latin typeface="Cambria"/>
                  <a:ea typeface="Cambria"/>
                  <a:cs typeface="Cambria"/>
                  <a:sym typeface="Cambria"/>
                </a:rPr>
                <a:t>HTTP</a:t>
              </a:r>
              <a:endParaRPr sz="1200" dirty="0">
                <a:solidFill>
                  <a:schemeClr val="dk1"/>
                </a:solidFill>
                <a:latin typeface="Times New Roman"/>
                <a:ea typeface="Times New Roman"/>
                <a:cs typeface="Times New Roman"/>
                <a:sym typeface="Times New Roman"/>
              </a:endParaRPr>
            </a:p>
          </p:txBody>
        </p:sp>
        <p:sp>
          <p:nvSpPr>
            <p:cNvPr id="1165" name="Google Shape;1165;p107"/>
            <p:cNvSpPr txBox="1"/>
            <p:nvPr/>
          </p:nvSpPr>
          <p:spPr>
            <a:xfrm rot="20966702">
              <a:off x="4335657" y="633345"/>
              <a:ext cx="576182" cy="280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100" b="1" dirty="0">
                  <a:solidFill>
                    <a:schemeClr val="dk1"/>
                  </a:solidFill>
                  <a:latin typeface="Cambria"/>
                  <a:ea typeface="Cambria"/>
                  <a:cs typeface="Cambria"/>
                  <a:sym typeface="Cambria"/>
                </a:rPr>
                <a:t>HTTP</a:t>
              </a:r>
              <a:endParaRPr sz="1200" dirty="0">
                <a:solidFill>
                  <a:schemeClr val="dk1"/>
                </a:solidFill>
                <a:latin typeface="Times New Roman"/>
                <a:ea typeface="Times New Roman"/>
                <a:cs typeface="Times New Roman"/>
                <a:sym typeface="Times New Roman"/>
              </a:endParaRPr>
            </a:p>
          </p:txBody>
        </p:sp>
        <p:sp>
          <p:nvSpPr>
            <p:cNvPr id="1166" name="Google Shape;1166;p107"/>
            <p:cNvSpPr txBox="1"/>
            <p:nvPr/>
          </p:nvSpPr>
          <p:spPr>
            <a:xfrm>
              <a:off x="2927962" y="2380080"/>
              <a:ext cx="1114043" cy="37246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6000"/>
                </a:lnSpc>
                <a:spcBef>
                  <a:spcPts val="0"/>
                </a:spcBef>
                <a:spcAft>
                  <a:spcPts val="0"/>
                </a:spcAft>
                <a:buNone/>
              </a:pPr>
              <a:r>
                <a:rPr lang="en-US" sz="1400" b="1">
                  <a:solidFill>
                    <a:schemeClr val="dk1"/>
                  </a:solidFill>
                  <a:latin typeface="Cambria"/>
                  <a:ea typeface="Cambria"/>
                  <a:cs typeface="Cambria"/>
                  <a:sym typeface="Cambria"/>
                </a:rPr>
                <a:t>INTERNET</a:t>
              </a:r>
              <a:endParaRPr sz="1200">
                <a:solidFill>
                  <a:schemeClr val="dk1"/>
                </a:solidFill>
                <a:latin typeface="Times New Roman"/>
                <a:ea typeface="Times New Roman"/>
                <a:cs typeface="Times New Roman"/>
                <a:sym typeface="Times New Roman"/>
              </a:endParaRPr>
            </a:p>
          </p:txBody>
        </p:sp>
        <p:sp>
          <p:nvSpPr>
            <p:cNvPr id="1167" name="Google Shape;1167;p107"/>
            <p:cNvSpPr txBox="1"/>
            <p:nvPr/>
          </p:nvSpPr>
          <p:spPr>
            <a:xfrm>
              <a:off x="1679890" y="3370380"/>
              <a:ext cx="3262379" cy="406348"/>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6000"/>
                </a:lnSpc>
                <a:spcBef>
                  <a:spcPts val="0"/>
                </a:spcBef>
                <a:spcAft>
                  <a:spcPts val="0"/>
                </a:spcAft>
                <a:buNone/>
              </a:pPr>
              <a:r>
                <a:rPr lang="en-US" sz="1600" b="1">
                  <a:solidFill>
                    <a:schemeClr val="dk1"/>
                  </a:solidFill>
                  <a:latin typeface="Cambria"/>
                  <a:ea typeface="Cambria"/>
                  <a:cs typeface="Cambria"/>
                  <a:sym typeface="Cambria"/>
                </a:rPr>
                <a:t>SOAP – accessing web services </a:t>
              </a:r>
              <a:endParaRPr sz="1200">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anim calcmode="lin" valueType="num">
                                      <p:cBhvr additive="base">
                                        <p:cTn id="7" dur="500"/>
                                        <p:tgtEl>
                                          <p:spTgt spid="1140"/>
                                        </p:tgtEl>
                                        <p:attrNameLst>
                                          <p:attrName>ppt_w</p:attrName>
                                        </p:attrNameLst>
                                      </p:cBhvr>
                                      <p:tavLst>
                                        <p:tav tm="0">
                                          <p:val>
                                            <p:strVal val="0"/>
                                          </p:val>
                                        </p:tav>
                                        <p:tav tm="100000">
                                          <p:val>
                                            <p:strVal val="#ppt_w"/>
                                          </p:val>
                                        </p:tav>
                                      </p:tavLst>
                                    </p:anim>
                                    <p:anim calcmode="lin" valueType="num">
                                      <p:cBhvr additive="base">
                                        <p:cTn id="8" dur="500"/>
                                        <p:tgtEl>
                                          <p:spTgt spid="11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idx="1"/>
          </p:nvPr>
        </p:nvSpPr>
        <p:spPr>
          <a:xfrm>
            <a:off x="228599" y="838200"/>
            <a:ext cx="8541135" cy="54864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1800"/>
              <a:buNone/>
            </a:pPr>
            <a:r>
              <a:rPr lang="en-US" dirty="0">
                <a:latin typeface="Times New Roman"/>
                <a:ea typeface="Times New Roman"/>
                <a:cs typeface="Times New Roman"/>
                <a:sym typeface="Times New Roman"/>
              </a:rPr>
              <a:t>How is it possible for you to communicate with a friend who might be on a different </a:t>
            </a:r>
            <a:r>
              <a:rPr lang="en-US" dirty="0" smtClean="0">
                <a:latin typeface="Times New Roman"/>
                <a:ea typeface="Times New Roman"/>
                <a:cs typeface="Times New Roman"/>
                <a:sym typeface="Times New Roman"/>
              </a:rPr>
              <a:t>continent?</a:t>
            </a:r>
            <a:endParaRPr lang="en-US" dirty="0">
              <a:sym typeface="Times New Roman"/>
            </a:endParaRPr>
          </a:p>
          <a:p>
            <a:pPr marL="0" lvl="0" indent="0" algn="l" rtl="0">
              <a:lnSpc>
                <a:spcPct val="125000"/>
              </a:lnSpc>
              <a:spcBef>
                <a:spcPts val="0"/>
              </a:spcBef>
              <a:spcAft>
                <a:spcPts val="0"/>
              </a:spcAft>
              <a:buClr>
                <a:schemeClr val="dk1"/>
              </a:buClr>
              <a:buSzPts val="1800"/>
              <a:buNone/>
            </a:pPr>
            <a:r>
              <a:rPr lang="en-US" dirty="0" smtClean="0">
                <a:latin typeface="Times New Roman"/>
                <a:ea typeface="Times New Roman"/>
                <a:cs typeface="Times New Roman"/>
                <a:sym typeface="Times New Roman"/>
              </a:rPr>
              <a:t>You </a:t>
            </a:r>
            <a:r>
              <a:rPr lang="en-US" dirty="0">
                <a:latin typeface="Times New Roman"/>
                <a:ea typeface="Times New Roman"/>
                <a:cs typeface="Times New Roman"/>
                <a:sym typeface="Times New Roman"/>
              </a:rPr>
              <a:t>and your friend both need to be connected to the internet to be able to do all these things.</a:t>
            </a:r>
            <a:endParaRPr dirty="0"/>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206" name="Google Shape;206;p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207" name="Google Shape;207;p8"/>
          <p:cNvPicPr preferRelativeResize="0"/>
          <p:nvPr/>
        </p:nvPicPr>
        <p:blipFill rotWithShape="1">
          <a:blip r:embed="rId3">
            <a:alphaModFix/>
          </a:blip>
          <a:srcRect/>
          <a:stretch/>
        </p:blipFill>
        <p:spPr>
          <a:xfrm>
            <a:off x="1011127" y="3205506"/>
            <a:ext cx="6976078" cy="343437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5" name="Google Shape;1175;p108"/>
          <p:cNvSpPr txBox="1">
            <a:spLocks noGrp="1"/>
          </p:cNvSpPr>
          <p:nvPr>
            <p:ph idx="1"/>
          </p:nvPr>
        </p:nvSpPr>
        <p:spPr>
          <a:xfrm>
            <a:off x="240768" y="479195"/>
            <a:ext cx="8686800" cy="2022764"/>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solidFill>
                  <a:schemeClr val="hlink"/>
                </a:solidFill>
                <a:latin typeface="Times New Roman"/>
                <a:ea typeface="Times New Roman"/>
                <a:cs typeface="Times New Roman"/>
                <a:sym typeface="Times New Roman"/>
              </a:rPr>
              <a:t>REST – Representational State Transfer</a:t>
            </a:r>
            <a:endParaRPr b="1"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REST was defined by Roy Fielding in 2000. </a:t>
            </a:r>
            <a:endParaRPr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REST is an architectural style for developing web services. It uses HTTP for accessing resources, but unlike SOAP the web service developed using REST are light weight and use less bandwidth.</a:t>
            </a:r>
            <a:endParaRPr dirty="0"/>
          </a:p>
          <a:p>
            <a:pPr marL="342900" lvl="0" indent="-22860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1173" name="Google Shape;1173;p10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70</a:t>
            </a:fld>
            <a:endParaRPr/>
          </a:p>
        </p:txBody>
      </p:sp>
      <p:pic>
        <p:nvPicPr>
          <p:cNvPr id="1176" name="Google Shape;1176;p108" descr="Image result for soap vs rest"/>
          <p:cNvPicPr preferRelativeResize="0"/>
          <p:nvPr/>
        </p:nvPicPr>
        <p:blipFill rotWithShape="1">
          <a:blip r:embed="rId3">
            <a:alphaModFix/>
          </a:blip>
          <a:srcRect/>
          <a:stretch/>
        </p:blipFill>
        <p:spPr>
          <a:xfrm>
            <a:off x="3235254" y="3075277"/>
            <a:ext cx="2886363" cy="3463636"/>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 calcmode="lin" valueType="num">
                                      <p:cBhvr additive="base">
                                        <p:cTn id="7" dur="500"/>
                                        <p:tgtEl>
                                          <p:spTgt spid="1176"/>
                                        </p:tgtEl>
                                        <p:attrNameLst>
                                          <p:attrName>ppt_w</p:attrName>
                                        </p:attrNameLst>
                                      </p:cBhvr>
                                      <p:tavLst>
                                        <p:tav tm="0">
                                          <p:val>
                                            <p:strVal val="0"/>
                                          </p:val>
                                        </p:tav>
                                        <p:tav tm="100000">
                                          <p:val>
                                            <p:strVal val="#ppt_w"/>
                                          </p:val>
                                        </p:tav>
                                      </p:tavLst>
                                    </p:anim>
                                    <p:anim calcmode="lin" valueType="num">
                                      <p:cBhvr additive="base">
                                        <p:cTn id="8" dur="500"/>
                                        <p:tgtEl>
                                          <p:spTgt spid="11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4" name="Google Shape;1184;p109"/>
          <p:cNvSpPr txBox="1">
            <a:spLocks noGrp="1"/>
          </p:cNvSpPr>
          <p:nvPr>
            <p:ph idx="1"/>
          </p:nvPr>
        </p:nvSpPr>
        <p:spPr>
          <a:xfrm>
            <a:off x="257499" y="470554"/>
            <a:ext cx="8686800" cy="5232661"/>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REST – Representational State Transfer</a:t>
            </a:r>
            <a:endParaRPr b="1" dirty="0">
              <a:latin typeface="Times New Roman"/>
              <a:ea typeface="Times New Roman"/>
              <a:cs typeface="Times New Roman"/>
              <a:sym typeface="Times New Roman"/>
            </a:endParaRPr>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REST defines a way of accessing resources such as documents, pictures or videos which reside on a different environment.</a:t>
            </a:r>
            <a:endParaRPr dirty="0"/>
          </a:p>
          <a:p>
            <a:pPr marL="342900" lvl="0" indent="-342900" algn="l" rtl="0">
              <a:lnSpc>
                <a:spcPct val="125000"/>
              </a:lnSpc>
              <a:spcBef>
                <a:spcPts val="600"/>
              </a:spcBef>
              <a:spcAft>
                <a:spcPts val="0"/>
              </a:spcAft>
              <a:buClr>
                <a:schemeClr val="dk1"/>
              </a:buClr>
              <a:buSzPts val="1800"/>
              <a:buChar char="•"/>
            </a:pPr>
            <a:r>
              <a:rPr lang="en-US" dirty="0">
                <a:latin typeface="Times New Roman"/>
                <a:ea typeface="Times New Roman"/>
                <a:cs typeface="Times New Roman"/>
                <a:sym typeface="Times New Roman"/>
              </a:rPr>
              <a:t>The key elements of RESTful implementation are:</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Resources</a:t>
            </a:r>
            <a:r>
              <a:rPr lang="en-US" dirty="0">
                <a:latin typeface="Times New Roman"/>
                <a:ea typeface="Times New Roman"/>
                <a:cs typeface="Times New Roman"/>
                <a:sym typeface="Times New Roman"/>
              </a:rPr>
              <a:t> – the resource itself.</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Request Verbs </a:t>
            </a:r>
            <a:r>
              <a:rPr lang="en-US" dirty="0">
                <a:latin typeface="Times New Roman"/>
                <a:ea typeface="Times New Roman"/>
                <a:cs typeface="Times New Roman"/>
                <a:sym typeface="Times New Roman"/>
              </a:rPr>
              <a:t>– to describe what to do with the resource. The verbs include </a:t>
            </a:r>
            <a:r>
              <a:rPr lang="en-US" b="1" dirty="0">
                <a:latin typeface="Times New Roman"/>
                <a:ea typeface="Times New Roman"/>
                <a:cs typeface="Times New Roman"/>
                <a:sym typeface="Times New Roman"/>
              </a:rPr>
              <a:t>GET, POST, DELETE, PUT.</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Request Header </a:t>
            </a:r>
            <a:r>
              <a:rPr lang="en-US" dirty="0">
                <a:latin typeface="Times New Roman"/>
                <a:ea typeface="Times New Roman"/>
                <a:cs typeface="Times New Roman"/>
                <a:sym typeface="Times New Roman"/>
              </a:rPr>
              <a:t>– additional information such as authorization details.</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Request Body </a:t>
            </a:r>
            <a:r>
              <a:rPr lang="en-US" dirty="0">
                <a:latin typeface="Times New Roman"/>
                <a:ea typeface="Times New Roman"/>
                <a:cs typeface="Times New Roman"/>
                <a:sym typeface="Times New Roman"/>
              </a:rPr>
              <a:t>– contains Data, usually sent when POST is used.</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Response Body </a:t>
            </a:r>
            <a:r>
              <a:rPr lang="en-US" dirty="0">
                <a:latin typeface="Times New Roman"/>
                <a:ea typeface="Times New Roman"/>
                <a:cs typeface="Times New Roman"/>
                <a:sym typeface="Times New Roman"/>
              </a:rPr>
              <a:t>– an XML document with the data.</a:t>
            </a:r>
            <a:endParaRPr dirty="0"/>
          </a:p>
          <a:p>
            <a:pPr marL="800100" lvl="1" indent="-342900" algn="l" rtl="0">
              <a:lnSpc>
                <a:spcPct val="125000"/>
              </a:lnSpc>
              <a:spcBef>
                <a:spcPts val="600"/>
              </a:spcBef>
              <a:spcAft>
                <a:spcPts val="0"/>
              </a:spcAft>
              <a:buClr>
                <a:schemeClr val="dk1"/>
              </a:buClr>
              <a:buSzPts val="1440"/>
              <a:buFont typeface="Calibri"/>
              <a:buAutoNum type="arabicPeriod"/>
            </a:pPr>
            <a:r>
              <a:rPr lang="en-US" b="1" dirty="0">
                <a:latin typeface="Times New Roman"/>
                <a:ea typeface="Times New Roman"/>
                <a:cs typeface="Times New Roman"/>
                <a:sym typeface="Times New Roman"/>
              </a:rPr>
              <a:t>Response Status Codes </a:t>
            </a:r>
            <a:r>
              <a:rPr lang="en-US" dirty="0">
                <a:latin typeface="Times New Roman"/>
                <a:ea typeface="Times New Roman"/>
                <a:cs typeface="Times New Roman"/>
                <a:sym typeface="Times New Roman"/>
              </a:rPr>
              <a:t>– returned with the response indicating whether there is any error or response has been sent.</a:t>
            </a:r>
            <a:endParaRPr dirty="0"/>
          </a:p>
          <a:p>
            <a:pPr marL="342900" lvl="0" indent="-22860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1182" name="Google Shape;1182;p10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2" name="Google Shape;1192;p110"/>
          <p:cNvSpPr txBox="1">
            <a:spLocks noGrp="1"/>
          </p:cNvSpPr>
          <p:nvPr>
            <p:ph idx="1"/>
          </p:nvPr>
        </p:nvSpPr>
        <p:spPr>
          <a:xfrm>
            <a:off x="266926" y="208037"/>
            <a:ext cx="8686800" cy="3027767"/>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Clr>
                <a:schemeClr val="dk1"/>
              </a:buClr>
              <a:buSzPts val="1800"/>
              <a:buNone/>
            </a:pPr>
            <a:r>
              <a:rPr lang="en-US" b="1" dirty="0">
                <a:latin typeface="Times New Roman"/>
                <a:ea typeface="Times New Roman"/>
                <a:cs typeface="Times New Roman"/>
                <a:sym typeface="Times New Roman"/>
              </a:rPr>
              <a:t>REST -  Example</a:t>
            </a:r>
            <a:endParaRPr b="1"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r>
              <a:rPr lang="en-US" sz="1800" dirty="0">
                <a:latin typeface="Times New Roman"/>
                <a:ea typeface="Times New Roman"/>
                <a:cs typeface="Times New Roman"/>
                <a:sym typeface="Times New Roman"/>
              </a:rPr>
              <a:t>Let us assume a RESTful web service is defined at a particular location. The client can use any HTTP verbs to make the request. For Example,</a:t>
            </a:r>
            <a:endParaRPr sz="1800" dirty="0"/>
          </a:p>
          <a:p>
            <a:pPr marL="342900" lvl="0" indent="-342900" algn="l" rtl="0">
              <a:lnSpc>
                <a:spcPct val="125000"/>
              </a:lnSpc>
              <a:spcBef>
                <a:spcPts val="600"/>
              </a:spcBef>
              <a:spcAft>
                <a:spcPts val="0"/>
              </a:spcAft>
              <a:buClr>
                <a:schemeClr val="dk1"/>
              </a:buClr>
              <a:buSzPts val="1800"/>
              <a:buChar char="•"/>
            </a:pPr>
            <a:r>
              <a:rPr lang="en-US" sz="1800" b="1" dirty="0">
                <a:latin typeface="Times New Roman"/>
                <a:ea typeface="Times New Roman"/>
                <a:cs typeface="Times New Roman"/>
                <a:sym typeface="Times New Roman"/>
              </a:rPr>
              <a:t>POST</a:t>
            </a:r>
            <a:r>
              <a:rPr lang="en-US" sz="1800" dirty="0">
                <a:latin typeface="Times New Roman"/>
                <a:ea typeface="Times New Roman"/>
                <a:cs typeface="Times New Roman"/>
                <a:sym typeface="Times New Roman"/>
              </a:rPr>
              <a:t> – This would be used to create a new employee using the RESTful web service</a:t>
            </a:r>
            <a:endParaRPr sz="1800" dirty="0"/>
          </a:p>
          <a:p>
            <a:pPr marL="342900" lvl="0" indent="-342900" algn="l" rtl="0">
              <a:lnSpc>
                <a:spcPct val="125000"/>
              </a:lnSpc>
              <a:spcBef>
                <a:spcPts val="600"/>
              </a:spcBef>
              <a:spcAft>
                <a:spcPts val="0"/>
              </a:spcAft>
              <a:buClr>
                <a:schemeClr val="dk1"/>
              </a:buClr>
              <a:buSzPts val="1800"/>
              <a:buChar char="•"/>
            </a:pPr>
            <a:r>
              <a:rPr lang="en-US" sz="1800" b="1" dirty="0">
                <a:latin typeface="Times New Roman"/>
                <a:ea typeface="Times New Roman"/>
                <a:cs typeface="Times New Roman"/>
                <a:sym typeface="Times New Roman"/>
              </a:rPr>
              <a:t>GET</a:t>
            </a:r>
            <a:r>
              <a:rPr lang="en-US" sz="1800" dirty="0">
                <a:latin typeface="Times New Roman"/>
                <a:ea typeface="Times New Roman"/>
                <a:cs typeface="Times New Roman"/>
                <a:sym typeface="Times New Roman"/>
              </a:rPr>
              <a:t> - This would be used to get a list of all employee using the RESTful web service</a:t>
            </a:r>
            <a:endParaRPr sz="1800" dirty="0"/>
          </a:p>
          <a:p>
            <a:pPr marL="342900" lvl="0" indent="-342900" algn="l" rtl="0">
              <a:lnSpc>
                <a:spcPct val="125000"/>
              </a:lnSpc>
              <a:spcBef>
                <a:spcPts val="600"/>
              </a:spcBef>
              <a:spcAft>
                <a:spcPts val="0"/>
              </a:spcAft>
              <a:buClr>
                <a:schemeClr val="dk1"/>
              </a:buClr>
              <a:buSzPts val="1800"/>
              <a:buChar char="•"/>
            </a:pPr>
            <a:r>
              <a:rPr lang="en-US" sz="1800" b="1" dirty="0">
                <a:latin typeface="Times New Roman"/>
                <a:ea typeface="Times New Roman"/>
                <a:cs typeface="Times New Roman"/>
                <a:sym typeface="Times New Roman"/>
              </a:rPr>
              <a:t>PUT</a:t>
            </a:r>
            <a:r>
              <a:rPr lang="en-US" sz="1800" dirty="0">
                <a:latin typeface="Times New Roman"/>
                <a:ea typeface="Times New Roman"/>
                <a:cs typeface="Times New Roman"/>
                <a:sym typeface="Times New Roman"/>
              </a:rPr>
              <a:t> - This would be used to update all employee using the RESTful web service</a:t>
            </a:r>
            <a:endParaRPr sz="1800" dirty="0"/>
          </a:p>
          <a:p>
            <a:pPr marL="342900" lvl="0" indent="-342900" algn="l" rtl="0">
              <a:lnSpc>
                <a:spcPct val="125000"/>
              </a:lnSpc>
              <a:spcBef>
                <a:spcPts val="600"/>
              </a:spcBef>
              <a:spcAft>
                <a:spcPts val="0"/>
              </a:spcAft>
              <a:buClr>
                <a:schemeClr val="dk1"/>
              </a:buClr>
              <a:buSzPts val="1800"/>
              <a:buChar char="•"/>
            </a:pPr>
            <a:r>
              <a:rPr lang="en-US" sz="1800" b="1" dirty="0">
                <a:latin typeface="Times New Roman"/>
                <a:ea typeface="Times New Roman"/>
                <a:cs typeface="Times New Roman"/>
                <a:sym typeface="Times New Roman"/>
              </a:rPr>
              <a:t>DELETE</a:t>
            </a:r>
            <a:r>
              <a:rPr lang="en-US" sz="1800" dirty="0">
                <a:latin typeface="Times New Roman"/>
                <a:ea typeface="Times New Roman"/>
                <a:cs typeface="Times New Roman"/>
                <a:sym typeface="Times New Roman"/>
              </a:rPr>
              <a:t> - This would be used to delete all employee using the RESTful web service</a:t>
            </a:r>
            <a:endParaRPr sz="1800" dirty="0"/>
          </a:p>
          <a:p>
            <a:pPr marL="342900" lvl="0" indent="-22860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1190" name="Google Shape;1190;p11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72</a:t>
            </a:fld>
            <a:endParaRPr/>
          </a:p>
        </p:txBody>
      </p:sp>
      <p:pic>
        <p:nvPicPr>
          <p:cNvPr id="1193" name="Google Shape;1193;p110" descr="https://cdn.guru99.com/images/3-2016/032316_0816_RESTfulWebS1.png"/>
          <p:cNvPicPr preferRelativeResize="0"/>
          <p:nvPr/>
        </p:nvPicPr>
        <p:blipFill rotWithShape="1">
          <a:blip r:embed="rId3">
            <a:alphaModFix/>
          </a:blip>
          <a:srcRect/>
          <a:stretch/>
        </p:blipFill>
        <p:spPr>
          <a:xfrm>
            <a:off x="1524000" y="3598210"/>
            <a:ext cx="6581378" cy="2553208"/>
          </a:xfrm>
          <a:prstGeom prst="rect">
            <a:avLst/>
          </a:prstGeom>
          <a:noFill/>
          <a:ln>
            <a:noFill/>
          </a:ln>
        </p:spPr>
      </p:pic>
      <p:sp>
        <p:nvSpPr>
          <p:cNvPr id="1194" name="Google Shape;1194;p110"/>
          <p:cNvSpPr txBox="1"/>
          <p:nvPr/>
        </p:nvSpPr>
        <p:spPr>
          <a:xfrm>
            <a:off x="1333726" y="6144491"/>
            <a:ext cx="6553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dk1"/>
                </a:solidFill>
                <a:latin typeface="Times New Roman"/>
                <a:ea typeface="Times New Roman"/>
                <a:cs typeface="Times New Roman"/>
                <a:sym typeface="Times New Roman"/>
              </a:rPr>
              <a:t>Request Verbs on a single employee record</a:t>
            </a:r>
            <a:endParaRPr sz="1800" b="1" i="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500"/>
                                        <p:tgtEl>
                                          <p:spTgt spid="1193"/>
                                        </p:tgtEl>
                                        <p:attrNameLst>
                                          <p:attrName>ppt_w</p:attrName>
                                        </p:attrNameLst>
                                      </p:cBhvr>
                                      <p:tavLst>
                                        <p:tav tm="0">
                                          <p:val>
                                            <p:strVal val="0"/>
                                          </p:val>
                                        </p:tav>
                                        <p:tav tm="100000">
                                          <p:val>
                                            <p:strVal val="#ppt_w"/>
                                          </p:val>
                                        </p:tav>
                                      </p:tavLst>
                                    </p:anim>
                                    <p:anim calcmode="lin" valueType="num">
                                      <p:cBhvr additive="base">
                                        <p:cTn id="8" dur="500"/>
                                        <p:tgtEl>
                                          <p:spTgt spid="119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idx="1"/>
          </p:nvPr>
        </p:nvSpPr>
        <p:spPr>
          <a:xfrm>
            <a:off x="294586" y="432847"/>
            <a:ext cx="8541135" cy="54864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1800"/>
              <a:buNone/>
            </a:pPr>
            <a:r>
              <a:rPr lang="en-US" dirty="0">
                <a:latin typeface="Times New Roman"/>
                <a:ea typeface="Times New Roman"/>
                <a:cs typeface="Times New Roman"/>
                <a:sym typeface="Times New Roman"/>
              </a:rPr>
              <a:t>So What is Internet?</a:t>
            </a:r>
            <a:endParaRPr dirty="0"/>
          </a:p>
          <a:p>
            <a:pPr marL="400050" lvl="1" indent="0" algn="l" rtl="0">
              <a:lnSpc>
                <a:spcPct val="125000"/>
              </a:lnSpc>
              <a:spcBef>
                <a:spcPts val="600"/>
              </a:spcBef>
              <a:spcAft>
                <a:spcPts val="0"/>
              </a:spcAft>
              <a:buClr>
                <a:schemeClr val="dk1"/>
              </a:buClr>
              <a:buSzPts val="1620"/>
              <a:buNone/>
            </a:pPr>
            <a:r>
              <a:rPr lang="en-US" sz="1800" dirty="0">
                <a:latin typeface="Times New Roman"/>
                <a:ea typeface="Times New Roman"/>
                <a:cs typeface="Times New Roman"/>
                <a:sym typeface="Times New Roman"/>
              </a:rPr>
              <a:t>Internet is a global network of </a:t>
            </a:r>
            <a:r>
              <a:rPr lang="en-US" sz="1800" b="1" dirty="0">
                <a:latin typeface="Times New Roman"/>
                <a:ea typeface="Times New Roman"/>
                <a:cs typeface="Times New Roman"/>
                <a:sym typeface="Times New Roman"/>
              </a:rPr>
              <a:t>interconnected networks and devices </a:t>
            </a:r>
            <a:r>
              <a:rPr lang="en-US" sz="1800" dirty="0">
                <a:latin typeface="Times New Roman"/>
                <a:ea typeface="Times New Roman"/>
                <a:cs typeface="Times New Roman"/>
                <a:sym typeface="Times New Roman"/>
              </a:rPr>
              <a:t>that exchange information.</a:t>
            </a:r>
            <a:endParaRPr dirty="0"/>
          </a:p>
          <a:p>
            <a:pPr marL="0" lvl="0" indent="0" algn="l" rtl="0">
              <a:lnSpc>
                <a:spcPct val="125000"/>
              </a:lnSpc>
              <a:spcBef>
                <a:spcPts val="600"/>
              </a:spcBef>
              <a:spcAft>
                <a:spcPts val="0"/>
              </a:spcAft>
              <a:buClr>
                <a:schemeClr val="dk1"/>
              </a:buClr>
              <a:buSzPts val="1800"/>
              <a:buNone/>
            </a:pPr>
            <a:r>
              <a:rPr lang="en-U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125000"/>
              </a:lnSpc>
              <a:spcBef>
                <a:spcPts val="600"/>
              </a:spcBef>
              <a:spcAft>
                <a:spcPts val="0"/>
              </a:spcAft>
              <a:buClr>
                <a:schemeClr val="dk1"/>
              </a:buClr>
              <a:buSzPts val="1800"/>
              <a:buNone/>
            </a:pPr>
            <a:endParaRPr dirty="0">
              <a:latin typeface="Times New Roman"/>
              <a:ea typeface="Times New Roman"/>
              <a:cs typeface="Times New Roman"/>
              <a:sym typeface="Times New Roman"/>
            </a:endParaRPr>
          </a:p>
        </p:txBody>
      </p:sp>
      <p:sp>
        <p:nvSpPr>
          <p:cNvPr id="213" name="Google Shape;213;p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214" name="Google Shape;214;p9"/>
          <p:cNvPicPr preferRelativeResize="0"/>
          <p:nvPr/>
        </p:nvPicPr>
        <p:blipFill rotWithShape="1">
          <a:blip r:embed="rId3">
            <a:alphaModFix/>
          </a:blip>
          <a:srcRect/>
          <a:stretch/>
        </p:blipFill>
        <p:spPr>
          <a:xfrm>
            <a:off x="1692465" y="2115799"/>
            <a:ext cx="5613401" cy="421005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654206" y="351907"/>
            <a:ext cx="6616390" cy="435501"/>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2000"/>
              <a:buFont typeface="Times New Roman"/>
              <a:buNone/>
            </a:pPr>
            <a:r>
              <a:rPr lang="en-US">
                <a:latin typeface="Times New Roman"/>
                <a:ea typeface="Times New Roman"/>
                <a:cs typeface="Times New Roman"/>
                <a:sym typeface="Times New Roman"/>
              </a:rPr>
              <a:t>Evolution of Internet</a:t>
            </a:r>
            <a:endParaRPr>
              <a:latin typeface="Times New Roman"/>
              <a:ea typeface="Times New Roman"/>
              <a:cs typeface="Times New Roman"/>
              <a:sym typeface="Times New Roman"/>
            </a:endParaRPr>
          </a:p>
        </p:txBody>
      </p:sp>
      <p:sp>
        <p:nvSpPr>
          <p:cNvPr id="221" name="Google Shape;221;p1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9</a:t>
            </a:fld>
            <a:endParaRPr>
              <a:latin typeface="Times New Roman"/>
              <a:ea typeface="Times New Roman"/>
              <a:cs typeface="Times New Roman"/>
              <a:sym typeface="Times New Roman"/>
            </a:endParaRPr>
          </a:p>
        </p:txBody>
      </p:sp>
      <p:sp>
        <p:nvSpPr>
          <p:cNvPr id="223" name="Google Shape;223;p10"/>
          <p:cNvSpPr txBox="1"/>
          <p:nvPr/>
        </p:nvSpPr>
        <p:spPr>
          <a:xfrm>
            <a:off x="311338" y="4429461"/>
            <a:ext cx="2562652" cy="1977413"/>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Times New Roman"/>
              <a:buNone/>
            </a:pPr>
            <a:r>
              <a:rPr lang="en-US" sz="2100" b="1" i="0" u="none" strike="noStrike" cap="none">
                <a:solidFill>
                  <a:schemeClr val="dk1"/>
                </a:solidFill>
                <a:latin typeface="Times New Roman"/>
                <a:ea typeface="Times New Roman"/>
                <a:cs typeface="Times New Roman"/>
                <a:sym typeface="Times New Roman"/>
              </a:rPr>
              <a:t>Need for sharing resources led to the creation of networks and ultimately the ‘Internet</a:t>
            </a:r>
            <a:r>
              <a:rPr lang="en-US" sz="2400" b="1" i="0" u="none" strike="noStrike" cap="none">
                <a:solidFill>
                  <a:schemeClr val="dk1"/>
                </a:solidFill>
                <a:latin typeface="Constantia"/>
                <a:ea typeface="Constantia"/>
                <a:cs typeface="Constantia"/>
                <a:sym typeface="Constantia"/>
              </a:rPr>
              <a:t>’.</a:t>
            </a:r>
            <a:endParaRPr sz="2400" b="1" i="0" u="none" strike="noStrike" cap="none">
              <a:solidFill>
                <a:schemeClr val="dk1"/>
              </a:solidFill>
              <a:latin typeface="Constantia"/>
              <a:ea typeface="Constantia"/>
              <a:cs typeface="Constantia"/>
              <a:sym typeface="Constantia"/>
            </a:endParaRPr>
          </a:p>
        </p:txBody>
      </p:sp>
      <p:sp>
        <p:nvSpPr>
          <p:cNvPr id="224" name="Google Shape;224;p10"/>
          <p:cNvSpPr/>
          <p:nvPr/>
        </p:nvSpPr>
        <p:spPr>
          <a:xfrm>
            <a:off x="628649" y="2297525"/>
            <a:ext cx="8058151" cy="280787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400"/>
              <a:buFont typeface="Times New Roman"/>
              <a:buChar char="•"/>
            </a:pPr>
            <a:r>
              <a:rPr lang="en-US" sz="1400" b="1" i="0" u="none" strike="noStrike" cap="none">
                <a:solidFill>
                  <a:schemeClr val="dk1"/>
                </a:solidFill>
                <a:latin typeface="Times New Roman"/>
                <a:ea typeface="Times New Roman"/>
                <a:cs typeface="Times New Roman"/>
                <a:sym typeface="Times New Roman"/>
              </a:rPr>
              <a:t>Standalone Computers</a:t>
            </a:r>
            <a:endParaRPr sz="1400" b="1" i="0" u="none" strike="noStrike" cap="none">
              <a:solidFill>
                <a:schemeClr val="dk1"/>
              </a:solidFill>
              <a:latin typeface="Times New Roman"/>
              <a:ea typeface="Times New Roman"/>
              <a:cs typeface="Times New Roman"/>
              <a:sym typeface="Times New Roman"/>
            </a:endParaRPr>
          </a:p>
          <a:p>
            <a:pPr marL="228600" marR="0" lvl="2" indent="-114300" algn="l" rtl="0">
              <a:lnSpc>
                <a:spcPct val="75000"/>
              </a:lnSpc>
              <a:spcBef>
                <a:spcPts val="140"/>
              </a:spcBef>
              <a:spcAft>
                <a:spcPts val="0"/>
              </a:spcAft>
              <a:buClr>
                <a:schemeClr val="dk1"/>
              </a:buClr>
              <a:buSzPts val="1400"/>
              <a:buFont typeface="Times New Roman"/>
              <a:buChar char="•"/>
            </a:pPr>
            <a:r>
              <a:rPr lang="en-US" sz="1400" b="1" i="0" u="none" strike="noStrike" cap="none">
                <a:solidFill>
                  <a:schemeClr val="dk1"/>
                </a:solidFill>
                <a:latin typeface="Times New Roman"/>
                <a:ea typeface="Times New Roman"/>
                <a:cs typeface="Times New Roman"/>
                <a:sym typeface="Times New Roman"/>
              </a:rPr>
              <a:t>When computers were first created they were stand alone. </a:t>
            </a:r>
            <a:endParaRPr sz="1400" b="1" i="0" u="none" strike="noStrike" cap="none">
              <a:solidFill>
                <a:schemeClr val="dk1"/>
              </a:solidFill>
              <a:latin typeface="Times New Roman"/>
              <a:ea typeface="Times New Roman"/>
              <a:cs typeface="Times New Roman"/>
              <a:sym typeface="Times New Roman"/>
            </a:endParaRPr>
          </a:p>
          <a:p>
            <a:pPr marL="114300" marR="0" lvl="1" indent="0" algn="l" rtl="0">
              <a:lnSpc>
                <a:spcPct val="75000"/>
              </a:lnSpc>
              <a:spcBef>
                <a:spcPts val="14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14300" marR="0" lvl="1" indent="-114300" algn="l" rtl="0">
              <a:lnSpc>
                <a:spcPct val="75000"/>
              </a:lnSpc>
              <a:spcBef>
                <a:spcPts val="180"/>
              </a:spcBef>
              <a:spcAft>
                <a:spcPts val="0"/>
              </a:spcAft>
              <a:buClr>
                <a:schemeClr val="dk1"/>
              </a:buClr>
              <a:buSzPts val="1600"/>
              <a:buFont typeface="Times New Roman"/>
              <a:buChar char="•"/>
            </a:pPr>
            <a:r>
              <a:rPr lang="en-US" sz="1600" b="1" i="0" u="none" strike="noStrike" cap="none">
                <a:solidFill>
                  <a:schemeClr val="dk1"/>
                </a:solidFill>
                <a:latin typeface="Times New Roman"/>
                <a:ea typeface="Times New Roman"/>
                <a:cs typeface="Times New Roman"/>
                <a:sym typeface="Times New Roman"/>
              </a:rPr>
              <a:t>Networks</a:t>
            </a:r>
            <a:endParaRPr sz="1600" b="1" i="0" u="none" strike="noStrike" cap="none">
              <a:solidFill>
                <a:schemeClr val="dk1"/>
              </a:solidFill>
              <a:latin typeface="Times New Roman"/>
              <a:ea typeface="Times New Roman"/>
              <a:cs typeface="Times New Roman"/>
              <a:sym typeface="Times New Roman"/>
            </a:endParaRPr>
          </a:p>
          <a:p>
            <a:pPr marL="228600" marR="0" lvl="2" indent="-114300" algn="l" rtl="0">
              <a:lnSpc>
                <a:spcPct val="75000"/>
              </a:lnSpc>
              <a:spcBef>
                <a:spcPts val="160"/>
              </a:spcBef>
              <a:spcAft>
                <a:spcPts val="0"/>
              </a:spcAft>
              <a:buClr>
                <a:srgbClr val="C00000"/>
              </a:buClr>
              <a:buSzPts val="1400"/>
              <a:buFont typeface="Times New Roman"/>
              <a:buChar char="•"/>
            </a:pPr>
            <a:r>
              <a:rPr lang="en-US" sz="1400" b="1" i="0" u="none" strike="noStrike" cap="none">
                <a:solidFill>
                  <a:srgbClr val="C00000"/>
                </a:solidFill>
                <a:latin typeface="Times New Roman"/>
                <a:ea typeface="Times New Roman"/>
                <a:cs typeface="Times New Roman"/>
                <a:sym typeface="Times New Roman"/>
              </a:rPr>
              <a:t>The need for sharing resources among the computers </a:t>
            </a:r>
            <a:r>
              <a:rPr lang="en-US" sz="1400" b="1" i="0" u="none" strike="noStrike" cap="none">
                <a:solidFill>
                  <a:schemeClr val="dk1"/>
                </a:solidFill>
                <a:latin typeface="Times New Roman"/>
                <a:ea typeface="Times New Roman"/>
                <a:cs typeface="Times New Roman"/>
                <a:sym typeface="Times New Roman"/>
              </a:rPr>
              <a:t>led to connecting computers into a network. </a:t>
            </a:r>
            <a:endParaRPr sz="1400" b="1" i="0" u="none" strike="noStrike" cap="none">
              <a:solidFill>
                <a:schemeClr val="dk1"/>
              </a:solidFill>
              <a:latin typeface="Times New Roman"/>
              <a:ea typeface="Times New Roman"/>
              <a:cs typeface="Times New Roman"/>
              <a:sym typeface="Times New Roman"/>
            </a:endParaRPr>
          </a:p>
          <a:p>
            <a:pPr marL="114300" marR="0" lvl="1" indent="0" algn="l" rtl="0">
              <a:lnSpc>
                <a:spcPct val="75000"/>
              </a:lnSpc>
              <a:spcBef>
                <a:spcPts val="14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14300" marR="0" lvl="1" indent="-114300" algn="l" rtl="0">
              <a:lnSpc>
                <a:spcPct val="75000"/>
              </a:lnSpc>
              <a:spcBef>
                <a:spcPts val="180"/>
              </a:spcBef>
              <a:spcAft>
                <a:spcPts val="0"/>
              </a:spcAft>
              <a:buClr>
                <a:schemeClr val="dk1"/>
              </a:buClr>
              <a:buSzPts val="1600"/>
              <a:buFont typeface="Times New Roman"/>
              <a:buChar char="•"/>
            </a:pPr>
            <a:r>
              <a:rPr lang="en-US" sz="1600" b="1" i="0" u="none" strike="noStrike" cap="none">
                <a:solidFill>
                  <a:schemeClr val="dk1"/>
                </a:solidFill>
                <a:latin typeface="Times New Roman"/>
                <a:ea typeface="Times New Roman"/>
                <a:cs typeface="Times New Roman"/>
                <a:sym typeface="Times New Roman"/>
              </a:rPr>
              <a:t>Inter-network</a:t>
            </a:r>
            <a:endParaRPr sz="1600" b="1" i="0" u="none" strike="noStrike" cap="none">
              <a:solidFill>
                <a:schemeClr val="dk1"/>
              </a:solidFill>
              <a:latin typeface="Times New Roman"/>
              <a:ea typeface="Times New Roman"/>
              <a:cs typeface="Times New Roman"/>
              <a:sym typeface="Times New Roman"/>
            </a:endParaRPr>
          </a:p>
          <a:p>
            <a:pPr marL="228600" marR="0" lvl="2" indent="-114300" algn="l" rtl="0">
              <a:lnSpc>
                <a:spcPct val="75000"/>
              </a:lnSpc>
              <a:spcBef>
                <a:spcPts val="160"/>
              </a:spcBef>
              <a:spcAft>
                <a:spcPts val="0"/>
              </a:spcAft>
              <a:buClr>
                <a:schemeClr val="dk1"/>
              </a:buClr>
              <a:buSzPts val="1400"/>
              <a:buFont typeface="Times New Roman"/>
              <a:buChar char="•"/>
            </a:pPr>
            <a:r>
              <a:rPr lang="en-US" sz="1400" b="1" i="0" u="none" strike="noStrike" cap="none">
                <a:solidFill>
                  <a:schemeClr val="dk1"/>
                </a:solidFill>
                <a:latin typeface="Times New Roman"/>
                <a:ea typeface="Times New Roman"/>
                <a:cs typeface="Times New Roman"/>
                <a:sym typeface="Times New Roman"/>
              </a:rPr>
              <a:t>These networks were then connected together to create what is today called the ‘Internet’.</a:t>
            </a:r>
            <a:endParaRPr sz="1400" b="1" i="0" u="none" strike="noStrike" cap="none">
              <a:solidFill>
                <a:schemeClr val="dk1"/>
              </a:solidFill>
              <a:latin typeface="Times New Roman"/>
              <a:ea typeface="Times New Roman"/>
              <a:cs typeface="Times New Roman"/>
              <a:sym typeface="Times New Roman"/>
            </a:endParaRPr>
          </a:p>
        </p:txBody>
      </p:sp>
      <p:pic>
        <p:nvPicPr>
          <p:cNvPr id="225" name="Google Shape;225;p10" descr="Image result for computer"/>
          <p:cNvPicPr preferRelativeResize="0"/>
          <p:nvPr/>
        </p:nvPicPr>
        <p:blipFill rotWithShape="1">
          <a:blip r:embed="rId3">
            <a:alphaModFix/>
          </a:blip>
          <a:srcRect/>
          <a:stretch/>
        </p:blipFill>
        <p:spPr>
          <a:xfrm>
            <a:off x="838200" y="933734"/>
            <a:ext cx="2035790" cy="1470858"/>
          </a:xfrm>
          <a:prstGeom prst="rect">
            <a:avLst/>
          </a:prstGeom>
          <a:noFill/>
          <a:ln>
            <a:noFill/>
          </a:ln>
        </p:spPr>
      </p:pic>
      <p:pic>
        <p:nvPicPr>
          <p:cNvPr id="226" name="Google Shape;226;p10" descr="Image result for computer network"/>
          <p:cNvPicPr preferRelativeResize="0"/>
          <p:nvPr/>
        </p:nvPicPr>
        <p:blipFill rotWithShape="1">
          <a:blip r:embed="rId4">
            <a:alphaModFix/>
          </a:blip>
          <a:srcRect/>
          <a:stretch/>
        </p:blipFill>
        <p:spPr>
          <a:xfrm>
            <a:off x="3962401" y="5029200"/>
            <a:ext cx="1676400" cy="1195886"/>
          </a:xfrm>
          <a:prstGeom prst="rect">
            <a:avLst/>
          </a:prstGeom>
          <a:noFill/>
          <a:ln>
            <a:noFill/>
          </a:ln>
        </p:spPr>
      </p:pic>
      <p:pic>
        <p:nvPicPr>
          <p:cNvPr id="227" name="Google Shape;227;p10" descr="Related image"/>
          <p:cNvPicPr preferRelativeResize="0"/>
          <p:nvPr/>
        </p:nvPicPr>
        <p:blipFill rotWithShape="1">
          <a:blip r:embed="rId5">
            <a:alphaModFix/>
          </a:blip>
          <a:srcRect/>
          <a:stretch/>
        </p:blipFill>
        <p:spPr>
          <a:xfrm>
            <a:off x="5638800" y="933734"/>
            <a:ext cx="2228192" cy="1219200"/>
          </a:xfrm>
          <a:prstGeom prst="rect">
            <a:avLst/>
          </a:prstGeom>
          <a:noFill/>
          <a:ln>
            <a:noFill/>
          </a:ln>
        </p:spPr>
      </p:pic>
      <p:sp>
        <p:nvSpPr>
          <p:cNvPr id="228" name="Google Shape;228;p10"/>
          <p:cNvSpPr txBox="1"/>
          <p:nvPr/>
        </p:nvSpPr>
        <p:spPr>
          <a:xfrm>
            <a:off x="1905000" y="6172200"/>
            <a:ext cx="51816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Internet – How it came to be?</a:t>
            </a:r>
            <a:endParaRPr sz="1800" b="1"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BE707124B94846A1D8FC91438576E3" ma:contentTypeVersion="10" ma:contentTypeDescription="Create a new document." ma:contentTypeScope="" ma:versionID="d8342a6ac742f292cbc81bd13943861d">
  <xsd:schema xmlns:xsd="http://www.w3.org/2001/XMLSchema" xmlns:xs="http://www.w3.org/2001/XMLSchema" xmlns:p="http://schemas.microsoft.com/office/2006/metadata/properties" xmlns:ns2="fb2d8d9f-9ff6-4c38-a9e3-18ed17426c74" xmlns:ns3="d0c6d0d3-fec7-40a9-99a8-17c336cbdad9" targetNamespace="http://schemas.microsoft.com/office/2006/metadata/properties" ma:root="true" ma:fieldsID="f1eb588376469d6756024d3287b8b008" ns2:_="" ns3:_="">
    <xsd:import namespace="fb2d8d9f-9ff6-4c38-a9e3-18ed17426c74"/>
    <xsd:import namespace="d0c6d0d3-fec7-40a9-99a8-17c336cbdad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2d8d9f-9ff6-4c38-a9e3-18ed17426c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c6d0d3-fec7-40a9-99a8-17c336cbda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0B48F6-0E9E-462C-92C2-692EDA3ECC55}"/>
</file>

<file path=customXml/itemProps2.xml><?xml version="1.0" encoding="utf-8"?>
<ds:datastoreItem xmlns:ds="http://schemas.openxmlformats.org/officeDocument/2006/customXml" ds:itemID="{09EB7203-40AA-4E4D-A8F6-C6130FD2C81B}"/>
</file>

<file path=customXml/itemProps3.xml><?xml version="1.0" encoding="utf-8"?>
<ds:datastoreItem xmlns:ds="http://schemas.openxmlformats.org/officeDocument/2006/customXml" ds:itemID="{A509811A-310D-4E6F-BBAF-64852D8B4304}"/>
</file>

<file path=docProps/app.xml><?xml version="1.0" encoding="utf-8"?>
<Properties xmlns="http://schemas.openxmlformats.org/officeDocument/2006/extended-properties" xmlns:vt="http://schemas.openxmlformats.org/officeDocument/2006/docPropsVTypes">
  <Template/>
  <TotalTime>21</TotalTime>
  <Words>6922</Words>
  <Application>Microsoft Office PowerPoint</Application>
  <PresentationFormat>On-screen Show (4:3)</PresentationFormat>
  <Paragraphs>986</Paragraphs>
  <Slides>72</Slides>
  <Notes>72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Calibri Light</vt:lpstr>
      <vt:lpstr>Noto Sans Symbols</vt:lpstr>
      <vt:lpstr>Cambria</vt:lpstr>
      <vt:lpstr>Calibri</vt:lpstr>
      <vt:lpstr>Times New Roman</vt:lpstr>
      <vt:lpstr>Helvetica Neue</vt:lpstr>
      <vt:lpstr>Constantia</vt:lpstr>
      <vt:lpstr>Arial</vt:lpstr>
      <vt:lpstr>Office Theme</vt:lpstr>
      <vt:lpstr>Subject Name: Introduction to Web Technology   Module Number: 1  Dr. Amrendra Singh Yadav   </vt:lpstr>
      <vt:lpstr>CONTENTS</vt:lpstr>
      <vt:lpstr>PowerPoint Presentation</vt:lpstr>
      <vt:lpstr>PowerPoint Presentation</vt:lpstr>
      <vt:lpstr>PowerPoint Presentation</vt:lpstr>
      <vt:lpstr>PowerPoint Presentation</vt:lpstr>
      <vt:lpstr>PowerPoint Presentation</vt:lpstr>
      <vt:lpstr>PowerPoint Presentation</vt:lpstr>
      <vt:lpstr>Evolution of Internet</vt:lpstr>
      <vt:lpstr>History of Internet</vt:lpstr>
      <vt:lpstr>History of Internet</vt:lpstr>
      <vt:lpstr>History of Internet</vt:lpstr>
      <vt:lpstr>History of Internet</vt:lpstr>
      <vt:lpstr>History of Internet</vt:lpstr>
      <vt:lpstr>History of Internet</vt:lpstr>
      <vt:lpstr>PowerPoint Presentation</vt:lpstr>
      <vt:lpstr>PowerPoint Presentation</vt:lpstr>
      <vt:lpstr>Design principles of the internet</vt:lpstr>
      <vt:lpstr>Design principles of the internet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Name System</vt:lpstr>
      <vt:lpstr>Domain Name Server</vt:lpstr>
      <vt:lpstr>PowerPoint Presentation</vt:lpstr>
      <vt:lpstr>PowerPoint Presentation</vt:lpstr>
      <vt:lpstr>SMTP and POP3 Protocols</vt:lpstr>
      <vt:lpstr>PowerPoint Presentation</vt:lpstr>
      <vt:lpstr>PowerPoint Presentation</vt:lpstr>
      <vt:lpstr>PowerPoint Presentation</vt:lpstr>
      <vt:lpstr>PowerPoint Presentation</vt:lpstr>
      <vt:lpstr>PowerPoint Presentation</vt:lpstr>
      <vt:lpstr>History of the Web</vt:lpstr>
      <vt:lpstr>Web 1.0</vt:lpstr>
      <vt:lpstr>Web 2.0</vt:lpstr>
      <vt:lpstr>Web 3.0</vt:lpstr>
      <vt:lpstr>PowerPoint Presentation</vt:lpstr>
      <vt:lpstr>The World Wide Web Consortium</vt:lpstr>
      <vt:lpstr>Web Architecture</vt:lpstr>
      <vt:lpstr>Web Server</vt:lpstr>
      <vt:lpstr>Web Clients</vt:lpstr>
      <vt:lpstr>Unified Resource Identifier (URI)</vt:lpstr>
      <vt:lpstr>PowerPoint Presentation</vt:lpstr>
      <vt:lpstr>Unified Resource Locator (URL)</vt:lpstr>
      <vt:lpstr>Unified Resource Name (URN)</vt:lpstr>
      <vt:lpstr>Web Browser</vt:lpstr>
      <vt:lpstr>Hyper Text Transfer Protocol</vt:lpstr>
      <vt:lpstr>HTTP  Kitchen Analogy</vt:lpstr>
      <vt:lpstr>HTTP Client-Server Model</vt:lpstr>
      <vt:lpstr>HTTP MIME(Multipurpose Internet Mail Extensions) Types</vt:lpstr>
      <vt:lpstr>HTTP Transaction</vt:lpstr>
      <vt:lpstr>PowerPoint Presentation</vt:lpstr>
      <vt:lpstr>HTTP Methods</vt:lpstr>
      <vt:lpstr>PowerPoint Presentation</vt:lpstr>
      <vt:lpstr>Web Application</vt:lpstr>
      <vt:lpstr>Static and Dynamic Web Applications</vt:lpstr>
      <vt:lpstr>Front-end and Back-end Web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 Name:  Introduction to Web Technology   Module Number: 1   Module Name:  Introduction to the Internet and the World Wide Web</dc:title>
  <dc:creator>Rahul Anand</dc:creator>
  <cp:lastModifiedBy>Hunter</cp:lastModifiedBy>
  <cp:revision>8</cp:revision>
  <dcterms:created xsi:type="dcterms:W3CDTF">2013-11-20T07:26:23Z</dcterms:created>
  <dcterms:modified xsi:type="dcterms:W3CDTF">2022-01-27T09:11:17Z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0x010100BBBE707124B94846A1D8FC91438576E3</vt:lpwstr>
  </property>
</Properties>
</file>